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4"/>
  </p:sldMasterIdLst>
  <p:notesMasterIdLst>
    <p:notesMasterId r:id="rId19"/>
  </p:notesMasterIdLst>
  <p:handoutMasterIdLst>
    <p:handoutMasterId r:id="rId20"/>
  </p:handoutMasterIdLst>
  <p:sldIdLst>
    <p:sldId id="256" r:id="rId5"/>
    <p:sldId id="262" r:id="rId6"/>
    <p:sldId id="258" r:id="rId7"/>
    <p:sldId id="264" r:id="rId8"/>
    <p:sldId id="263" r:id="rId9"/>
    <p:sldId id="267" r:id="rId10"/>
    <p:sldId id="265" r:id="rId11"/>
    <p:sldId id="268" r:id="rId12"/>
    <p:sldId id="266" r:id="rId13"/>
    <p:sldId id="270" r:id="rId14"/>
    <p:sldId id="269" r:id="rId15"/>
    <p:sldId id="259" r:id="rId16"/>
    <p:sldId id="271"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6" d="100"/>
          <a:sy n="86" d="100"/>
        </p:scale>
        <p:origin x="738" y="9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F866C9-4A03-4AD4-8E51-2BAE1EB6D17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C2E38C-B9EA-4AC4-87C3-18C259F9401A}">
      <dgm:prSet/>
      <dgm:spPr/>
      <dgm:t>
        <a:bodyPr/>
        <a:lstStyle/>
        <a:p>
          <a:pPr>
            <a:lnSpc>
              <a:spcPct val="100000"/>
            </a:lnSpc>
          </a:pPr>
          <a:r>
            <a:rPr lang="en-US" noProof="0" dirty="0"/>
            <a:t>Coffee Consumer</a:t>
          </a:r>
        </a:p>
      </dgm:t>
    </dgm:pt>
    <dgm:pt modelId="{56633E21-2D4F-4D35-A163-AA05ACDE458F}" type="parTrans" cxnId="{34B04A36-AFEA-4CD1-A11B-8FBE8A73338B}">
      <dgm:prSet/>
      <dgm:spPr/>
      <dgm:t>
        <a:bodyPr/>
        <a:lstStyle/>
        <a:p>
          <a:endParaRPr lang="en-US" sz="2100" noProof="0" dirty="0"/>
        </a:p>
      </dgm:t>
    </dgm:pt>
    <dgm:pt modelId="{257D8D46-D708-441A-9A94-08C16FB98397}" type="sibTrans" cxnId="{34B04A36-AFEA-4CD1-A11B-8FBE8A73338B}">
      <dgm:prSet/>
      <dgm:spPr/>
      <dgm:t>
        <a:bodyPr/>
        <a:lstStyle/>
        <a:p>
          <a:endParaRPr lang="en-US" noProof="0"/>
        </a:p>
      </dgm:t>
    </dgm:pt>
    <dgm:pt modelId="{6C7ABDD8-2116-4572-BFF1-942DE135219B}">
      <dgm:prSet/>
      <dgm:spPr/>
      <dgm:t>
        <a:bodyPr/>
        <a:lstStyle/>
        <a:p>
          <a:pPr>
            <a:lnSpc>
              <a:spcPct val="100000"/>
            </a:lnSpc>
          </a:pPr>
          <a:r>
            <a:rPr lang="en-US" noProof="0" dirty="0"/>
            <a:t>Ratings | Reviews |Price</a:t>
          </a:r>
        </a:p>
      </dgm:t>
    </dgm:pt>
    <dgm:pt modelId="{616469A4-BE2A-4C29-8A52-AB6BAF651012}" type="parTrans" cxnId="{0675954C-3CB5-402E-8880-DDA68CDDB758}">
      <dgm:prSet/>
      <dgm:spPr/>
      <dgm:t>
        <a:bodyPr/>
        <a:lstStyle/>
        <a:p>
          <a:endParaRPr lang="en-US" sz="2100" noProof="0" dirty="0"/>
        </a:p>
      </dgm:t>
    </dgm:pt>
    <dgm:pt modelId="{59BC6248-0FAC-49D0-8357-FB965100BBEE}" type="sibTrans" cxnId="{0675954C-3CB5-402E-8880-DDA68CDDB758}">
      <dgm:prSet/>
      <dgm:spPr/>
      <dgm:t>
        <a:bodyPr/>
        <a:lstStyle/>
        <a:p>
          <a:endParaRPr lang="en-US" noProof="0"/>
        </a:p>
      </dgm:t>
    </dgm:pt>
    <dgm:pt modelId="{44509D9E-58EE-4039-82A1-2A79116ACC93}">
      <dgm:prSet/>
      <dgm:spPr/>
      <dgm:t>
        <a:bodyPr/>
        <a:lstStyle/>
        <a:p>
          <a:pPr>
            <a:lnSpc>
              <a:spcPct val="100000"/>
            </a:lnSpc>
          </a:pPr>
          <a:r>
            <a:rPr lang="en-US" noProof="0" dirty="0"/>
            <a:t>Increase Revenue</a:t>
          </a:r>
        </a:p>
      </dgm:t>
    </dgm:pt>
    <dgm:pt modelId="{5C426BE0-998E-4D28-8838-1C847BD83830}" type="parTrans" cxnId="{E0D91B55-A7CF-4FF4-B08D-DBE20AF8C2FE}">
      <dgm:prSet/>
      <dgm:spPr/>
      <dgm:t>
        <a:bodyPr/>
        <a:lstStyle/>
        <a:p>
          <a:endParaRPr lang="en-US" sz="2100" noProof="0" dirty="0"/>
        </a:p>
      </dgm:t>
    </dgm:pt>
    <dgm:pt modelId="{35B7AB1F-21FF-4FAC-BC26-4D944FC0050D}" type="sibTrans" cxnId="{E0D91B55-A7CF-4FF4-B08D-DBE20AF8C2FE}">
      <dgm:prSet/>
      <dgm:spPr/>
      <dgm:t>
        <a:bodyPr/>
        <a:lstStyle/>
        <a:p>
          <a:endParaRPr lang="en-US" noProof="0"/>
        </a:p>
      </dgm:t>
    </dgm:pt>
    <dgm:pt modelId="{731CB9B8-9C9E-4777-B5E5-0C650C1CF671}" type="pres">
      <dgm:prSet presAssocID="{1AF866C9-4A03-4AD4-8E51-2BAE1EB6D173}" presName="root" presStyleCnt="0">
        <dgm:presLayoutVars>
          <dgm:dir/>
          <dgm:resizeHandles val="exact"/>
        </dgm:presLayoutVars>
      </dgm:prSet>
      <dgm:spPr/>
    </dgm:pt>
    <dgm:pt modelId="{0F838767-051F-4A41-B5BD-34FB3C75F12B}" type="pres">
      <dgm:prSet presAssocID="{BEC2E38C-B9EA-4AC4-87C3-18C259F9401A}" presName="compNode" presStyleCnt="0"/>
      <dgm:spPr/>
    </dgm:pt>
    <dgm:pt modelId="{5A075809-8C75-4E04-803F-AFF163039B65}" type="pres">
      <dgm:prSet presAssocID="{BEC2E38C-B9EA-4AC4-87C3-18C259F940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61FEAC64-1B83-4E3A-AA87-4304788BDB55}" type="pres">
      <dgm:prSet presAssocID="{BEC2E38C-B9EA-4AC4-87C3-18C259F9401A}" presName="spaceRect" presStyleCnt="0"/>
      <dgm:spPr/>
    </dgm:pt>
    <dgm:pt modelId="{E15304F6-1159-42A1-9C34-3730AFDDA2CD}" type="pres">
      <dgm:prSet presAssocID="{BEC2E38C-B9EA-4AC4-87C3-18C259F9401A}" presName="textRect" presStyleLbl="revTx" presStyleIdx="0" presStyleCnt="3">
        <dgm:presLayoutVars>
          <dgm:chMax val="1"/>
          <dgm:chPref val="1"/>
        </dgm:presLayoutVars>
      </dgm:prSet>
      <dgm:spPr/>
    </dgm:pt>
    <dgm:pt modelId="{5EF07DF1-4052-44A1-A0AF-0A363D6B0630}" type="pres">
      <dgm:prSet presAssocID="{257D8D46-D708-441A-9A94-08C16FB98397}" presName="sibTrans" presStyleCnt="0"/>
      <dgm:spPr/>
    </dgm:pt>
    <dgm:pt modelId="{076BEFD0-E9ED-4E7F-9673-6E011B5A08E2}" type="pres">
      <dgm:prSet presAssocID="{6C7ABDD8-2116-4572-BFF1-942DE135219B}" presName="compNode" presStyleCnt="0"/>
      <dgm:spPr/>
    </dgm:pt>
    <dgm:pt modelId="{149365D4-02F1-45AD-91FD-EDDC4F0E9A67}" type="pres">
      <dgm:prSet presAssocID="{6C7ABDD8-2116-4572-BFF1-942DE13521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ium"/>
        </a:ext>
      </dgm:extLst>
    </dgm:pt>
    <dgm:pt modelId="{447A0DDA-36E4-40AA-925D-E48F6CE3CB04}" type="pres">
      <dgm:prSet presAssocID="{6C7ABDD8-2116-4572-BFF1-942DE135219B}" presName="spaceRect" presStyleCnt="0"/>
      <dgm:spPr/>
    </dgm:pt>
    <dgm:pt modelId="{4BFFB028-C0D7-44EE-803C-2FE7CB0A5632}" type="pres">
      <dgm:prSet presAssocID="{6C7ABDD8-2116-4572-BFF1-942DE135219B}" presName="textRect" presStyleLbl="revTx" presStyleIdx="1" presStyleCnt="3">
        <dgm:presLayoutVars>
          <dgm:chMax val="1"/>
          <dgm:chPref val="1"/>
        </dgm:presLayoutVars>
      </dgm:prSet>
      <dgm:spPr/>
    </dgm:pt>
    <dgm:pt modelId="{BD707A12-FF25-4CE0-97F9-4B4B6BAF0972}" type="pres">
      <dgm:prSet presAssocID="{59BC6248-0FAC-49D0-8357-FB965100BBEE}" presName="sibTrans" presStyleCnt="0"/>
      <dgm:spPr/>
    </dgm:pt>
    <dgm:pt modelId="{5CC278AE-9618-4F63-A36B-DABFF003969D}" type="pres">
      <dgm:prSet presAssocID="{44509D9E-58EE-4039-82A1-2A79116ACC93}" presName="compNode" presStyleCnt="0"/>
      <dgm:spPr/>
    </dgm:pt>
    <dgm:pt modelId="{72D006BC-B9B3-458C-9768-07D20D6CD37A}" type="pres">
      <dgm:prSet presAssocID="{44509D9E-58EE-4039-82A1-2A79116ACC9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E1CA841E-18DE-4CC2-894E-42813BF3A61C}" type="pres">
      <dgm:prSet presAssocID="{44509D9E-58EE-4039-82A1-2A79116ACC93}" presName="spaceRect" presStyleCnt="0"/>
      <dgm:spPr/>
    </dgm:pt>
    <dgm:pt modelId="{7A8D41E0-D064-4F64-B2E2-37349575417C}" type="pres">
      <dgm:prSet presAssocID="{44509D9E-58EE-4039-82A1-2A79116ACC93}" presName="textRect" presStyleLbl="revTx" presStyleIdx="2" presStyleCnt="3">
        <dgm:presLayoutVars>
          <dgm:chMax val="1"/>
          <dgm:chPref val="1"/>
        </dgm:presLayoutVars>
      </dgm:prSet>
      <dgm:spPr/>
    </dgm:pt>
  </dgm:ptLst>
  <dgm:cxnLst>
    <dgm:cxn modelId="{72D9BD25-E96B-4410-A062-9484C5CE02DA}" type="presOf" srcId="{1AF866C9-4A03-4AD4-8E51-2BAE1EB6D173}" destId="{731CB9B8-9C9E-4777-B5E5-0C650C1CF671}" srcOrd="0" destOrd="0" presId="urn:microsoft.com/office/officeart/2018/2/layout/IconLabelList"/>
    <dgm:cxn modelId="{34B04A36-AFEA-4CD1-A11B-8FBE8A73338B}" srcId="{1AF866C9-4A03-4AD4-8E51-2BAE1EB6D173}" destId="{BEC2E38C-B9EA-4AC4-87C3-18C259F9401A}" srcOrd="0" destOrd="0" parTransId="{56633E21-2D4F-4D35-A163-AA05ACDE458F}" sibTransId="{257D8D46-D708-441A-9A94-08C16FB98397}"/>
    <dgm:cxn modelId="{0675954C-3CB5-402E-8880-DDA68CDDB758}" srcId="{1AF866C9-4A03-4AD4-8E51-2BAE1EB6D173}" destId="{6C7ABDD8-2116-4572-BFF1-942DE135219B}" srcOrd="1" destOrd="0" parTransId="{616469A4-BE2A-4C29-8A52-AB6BAF651012}" sibTransId="{59BC6248-0FAC-49D0-8357-FB965100BBEE}"/>
    <dgm:cxn modelId="{E0D91B55-A7CF-4FF4-B08D-DBE20AF8C2FE}" srcId="{1AF866C9-4A03-4AD4-8E51-2BAE1EB6D173}" destId="{44509D9E-58EE-4039-82A1-2A79116ACC93}" srcOrd="2" destOrd="0" parTransId="{5C426BE0-998E-4D28-8838-1C847BD83830}" sibTransId="{35B7AB1F-21FF-4FAC-BC26-4D944FC0050D}"/>
    <dgm:cxn modelId="{27509A94-55FC-46A0-A9A6-A22BC85E8597}" type="presOf" srcId="{6C7ABDD8-2116-4572-BFF1-942DE135219B}" destId="{4BFFB028-C0D7-44EE-803C-2FE7CB0A5632}" srcOrd="0" destOrd="0" presId="urn:microsoft.com/office/officeart/2018/2/layout/IconLabelList"/>
    <dgm:cxn modelId="{5A02ECB6-7367-493F-9D45-440E8F6BA283}" type="presOf" srcId="{44509D9E-58EE-4039-82A1-2A79116ACC93}" destId="{7A8D41E0-D064-4F64-B2E2-37349575417C}" srcOrd="0" destOrd="0" presId="urn:microsoft.com/office/officeart/2018/2/layout/IconLabelList"/>
    <dgm:cxn modelId="{2FC20AD0-E211-4DAB-A7E2-76FB18A84C4C}" type="presOf" srcId="{BEC2E38C-B9EA-4AC4-87C3-18C259F9401A}" destId="{E15304F6-1159-42A1-9C34-3730AFDDA2CD}" srcOrd="0" destOrd="0" presId="urn:microsoft.com/office/officeart/2018/2/layout/IconLabelList"/>
    <dgm:cxn modelId="{1DAC79F4-86A2-4FF2-973C-E58AD2F0F8A9}" type="presParOf" srcId="{731CB9B8-9C9E-4777-B5E5-0C650C1CF671}" destId="{0F838767-051F-4A41-B5BD-34FB3C75F12B}" srcOrd="0" destOrd="0" presId="urn:microsoft.com/office/officeart/2018/2/layout/IconLabelList"/>
    <dgm:cxn modelId="{C7E8690E-516D-4499-BDF5-191A25F02037}" type="presParOf" srcId="{0F838767-051F-4A41-B5BD-34FB3C75F12B}" destId="{5A075809-8C75-4E04-803F-AFF163039B65}" srcOrd="0" destOrd="0" presId="urn:microsoft.com/office/officeart/2018/2/layout/IconLabelList"/>
    <dgm:cxn modelId="{9A5CBF75-80AD-4A7D-97A2-4D65DA7FC8AD}" type="presParOf" srcId="{0F838767-051F-4A41-B5BD-34FB3C75F12B}" destId="{61FEAC64-1B83-4E3A-AA87-4304788BDB55}" srcOrd="1" destOrd="0" presId="urn:microsoft.com/office/officeart/2018/2/layout/IconLabelList"/>
    <dgm:cxn modelId="{5E64FA2A-8C48-4725-82DB-EBF6A2443D54}" type="presParOf" srcId="{0F838767-051F-4A41-B5BD-34FB3C75F12B}" destId="{E15304F6-1159-42A1-9C34-3730AFDDA2CD}" srcOrd="2" destOrd="0" presId="urn:microsoft.com/office/officeart/2018/2/layout/IconLabelList"/>
    <dgm:cxn modelId="{BE88A013-45F8-4A54-AB05-45FD35ADC38F}" type="presParOf" srcId="{731CB9B8-9C9E-4777-B5E5-0C650C1CF671}" destId="{5EF07DF1-4052-44A1-A0AF-0A363D6B0630}" srcOrd="1" destOrd="0" presId="urn:microsoft.com/office/officeart/2018/2/layout/IconLabelList"/>
    <dgm:cxn modelId="{9AC2D573-1C38-45BC-8067-16F43F77C5C0}" type="presParOf" srcId="{731CB9B8-9C9E-4777-B5E5-0C650C1CF671}" destId="{076BEFD0-E9ED-4E7F-9673-6E011B5A08E2}" srcOrd="2" destOrd="0" presId="urn:microsoft.com/office/officeart/2018/2/layout/IconLabelList"/>
    <dgm:cxn modelId="{B194EC7C-050A-4B04-A866-3DAB87F9E173}" type="presParOf" srcId="{076BEFD0-E9ED-4E7F-9673-6E011B5A08E2}" destId="{149365D4-02F1-45AD-91FD-EDDC4F0E9A67}" srcOrd="0" destOrd="0" presId="urn:microsoft.com/office/officeart/2018/2/layout/IconLabelList"/>
    <dgm:cxn modelId="{33789C51-F098-4835-AC2F-FAF87397EF84}" type="presParOf" srcId="{076BEFD0-E9ED-4E7F-9673-6E011B5A08E2}" destId="{447A0DDA-36E4-40AA-925D-E48F6CE3CB04}" srcOrd="1" destOrd="0" presId="urn:microsoft.com/office/officeart/2018/2/layout/IconLabelList"/>
    <dgm:cxn modelId="{255FDD29-5710-4FC9-863C-C220C7442AE7}" type="presParOf" srcId="{076BEFD0-E9ED-4E7F-9673-6E011B5A08E2}" destId="{4BFFB028-C0D7-44EE-803C-2FE7CB0A5632}" srcOrd="2" destOrd="0" presId="urn:microsoft.com/office/officeart/2018/2/layout/IconLabelList"/>
    <dgm:cxn modelId="{731028BA-21F4-4D07-8496-65CB56591CE5}" type="presParOf" srcId="{731CB9B8-9C9E-4777-B5E5-0C650C1CF671}" destId="{BD707A12-FF25-4CE0-97F9-4B4B6BAF0972}" srcOrd="3" destOrd="0" presId="urn:microsoft.com/office/officeart/2018/2/layout/IconLabelList"/>
    <dgm:cxn modelId="{154AD7BE-B962-4212-9F3B-E5F9DB8DDE7D}" type="presParOf" srcId="{731CB9B8-9C9E-4777-B5E5-0C650C1CF671}" destId="{5CC278AE-9618-4F63-A36B-DABFF003969D}" srcOrd="4" destOrd="0" presId="urn:microsoft.com/office/officeart/2018/2/layout/IconLabelList"/>
    <dgm:cxn modelId="{4E79B4FC-C1F5-4F20-9EF8-4F94FD2D8A6D}" type="presParOf" srcId="{5CC278AE-9618-4F63-A36B-DABFF003969D}" destId="{72D006BC-B9B3-458C-9768-07D20D6CD37A}" srcOrd="0" destOrd="0" presId="urn:microsoft.com/office/officeart/2018/2/layout/IconLabelList"/>
    <dgm:cxn modelId="{A5C54848-9E78-49FD-9EF1-C095038B5AD4}" type="presParOf" srcId="{5CC278AE-9618-4F63-A36B-DABFF003969D}" destId="{E1CA841E-18DE-4CC2-894E-42813BF3A61C}" srcOrd="1" destOrd="0" presId="urn:microsoft.com/office/officeart/2018/2/layout/IconLabelList"/>
    <dgm:cxn modelId="{7E8EA5BF-02CC-41C2-A7CF-B153778365B6}" type="presParOf" srcId="{5CC278AE-9618-4F63-A36B-DABFF003969D}" destId="{7A8D41E0-D064-4F64-B2E2-37349575417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2F2DA-D7F2-4FF6-84BA-5F139A7912D1}" type="doc">
      <dgm:prSet loTypeId="urn:microsoft.com/office/officeart/2005/8/layout/arrow5" loCatId="relationship" qsTypeId="urn:microsoft.com/office/officeart/2005/8/quickstyle/simple4" qsCatId="simple" csTypeId="urn:microsoft.com/office/officeart/2005/8/colors/colorful5" csCatId="colorful" phldr="1"/>
      <dgm:spPr/>
      <dgm:t>
        <a:bodyPr/>
        <a:lstStyle/>
        <a:p>
          <a:endParaRPr lang="en-US"/>
        </a:p>
      </dgm:t>
    </dgm:pt>
    <dgm:pt modelId="{AF48E813-4459-4B63-9360-D2CA978144F6}">
      <dgm:prSet phldrT="[Text]"/>
      <dgm:spPr/>
      <dgm:t>
        <a:bodyPr/>
        <a:lstStyle/>
        <a:p>
          <a:r>
            <a:rPr lang="en-US" dirty="0"/>
            <a:t>Better Sales</a:t>
          </a:r>
        </a:p>
      </dgm:t>
    </dgm:pt>
    <dgm:pt modelId="{DB703676-2A02-40C0-8D19-B1740BA13EAF}" type="parTrans" cxnId="{9523870F-D5F6-4EE4-9D0E-98036F772042}">
      <dgm:prSet/>
      <dgm:spPr/>
      <dgm:t>
        <a:bodyPr/>
        <a:lstStyle/>
        <a:p>
          <a:endParaRPr lang="en-US"/>
        </a:p>
      </dgm:t>
    </dgm:pt>
    <dgm:pt modelId="{AD34E5BA-C68C-46C7-94AE-AB69E454AEC4}" type="sibTrans" cxnId="{9523870F-D5F6-4EE4-9D0E-98036F772042}">
      <dgm:prSet/>
      <dgm:spPr/>
      <dgm:t>
        <a:bodyPr/>
        <a:lstStyle/>
        <a:p>
          <a:endParaRPr lang="en-US"/>
        </a:p>
      </dgm:t>
    </dgm:pt>
    <dgm:pt modelId="{5967A42A-992F-4FDA-A7BF-040A6ACCB03C}">
      <dgm:prSet phldrT="[Text]"/>
      <dgm:spPr/>
      <dgm:t>
        <a:bodyPr/>
        <a:lstStyle/>
        <a:p>
          <a:r>
            <a:rPr lang="en-US" dirty="0"/>
            <a:t>ratings</a:t>
          </a:r>
        </a:p>
      </dgm:t>
    </dgm:pt>
    <dgm:pt modelId="{A03DAD7C-77BC-4D6F-8EC5-F2C93B21D176}" type="parTrans" cxnId="{D8E51D10-1C86-4C49-B582-0876726AF5A4}">
      <dgm:prSet/>
      <dgm:spPr/>
      <dgm:t>
        <a:bodyPr/>
        <a:lstStyle/>
        <a:p>
          <a:endParaRPr lang="en-US"/>
        </a:p>
      </dgm:t>
    </dgm:pt>
    <dgm:pt modelId="{42ABD298-0EE6-4B76-B809-8A6DA6D143D8}" type="sibTrans" cxnId="{D8E51D10-1C86-4C49-B582-0876726AF5A4}">
      <dgm:prSet/>
      <dgm:spPr/>
      <dgm:t>
        <a:bodyPr/>
        <a:lstStyle/>
        <a:p>
          <a:endParaRPr lang="en-US"/>
        </a:p>
      </dgm:t>
    </dgm:pt>
    <dgm:pt modelId="{A9D8C663-B01E-42D0-8826-371D7A3AFA6E}">
      <dgm:prSet phldrT="[Text]"/>
      <dgm:spPr/>
      <dgm:t>
        <a:bodyPr/>
        <a:lstStyle/>
        <a:p>
          <a:r>
            <a:rPr lang="en-US" dirty="0"/>
            <a:t>Reviews</a:t>
          </a:r>
        </a:p>
      </dgm:t>
    </dgm:pt>
    <dgm:pt modelId="{5044CA63-D882-4961-B664-5225FA21EBE0}" type="parTrans" cxnId="{EDAB296D-9F06-4447-9380-E62EDAA4E052}">
      <dgm:prSet/>
      <dgm:spPr/>
      <dgm:t>
        <a:bodyPr/>
        <a:lstStyle/>
        <a:p>
          <a:endParaRPr lang="en-US"/>
        </a:p>
      </dgm:t>
    </dgm:pt>
    <dgm:pt modelId="{D0EE5823-5588-46CF-998D-C6D253B2A90B}" type="sibTrans" cxnId="{EDAB296D-9F06-4447-9380-E62EDAA4E052}">
      <dgm:prSet/>
      <dgm:spPr/>
      <dgm:t>
        <a:bodyPr/>
        <a:lstStyle/>
        <a:p>
          <a:endParaRPr lang="en-US"/>
        </a:p>
      </dgm:t>
    </dgm:pt>
    <dgm:pt modelId="{52777EA3-5FE5-4A3A-8775-6F330DEE80AF}">
      <dgm:prSet phldrT="[Text]"/>
      <dgm:spPr/>
      <dgm:t>
        <a:bodyPr/>
        <a:lstStyle/>
        <a:p>
          <a:r>
            <a:rPr lang="en-US" dirty="0"/>
            <a:t>Greater</a:t>
          </a:r>
        </a:p>
        <a:p>
          <a:r>
            <a:rPr lang="en-US" dirty="0"/>
            <a:t>Consumer</a:t>
          </a:r>
        </a:p>
        <a:p>
          <a:r>
            <a:rPr lang="en-US" dirty="0" err="1"/>
            <a:t>Servies</a:t>
          </a:r>
          <a:endParaRPr lang="en-US" dirty="0"/>
        </a:p>
      </dgm:t>
    </dgm:pt>
    <dgm:pt modelId="{69BFF753-905A-47C6-9997-6D4C1B18C142}" type="parTrans" cxnId="{C204A26F-3C14-4C13-93D7-5128141D5A60}">
      <dgm:prSet/>
      <dgm:spPr/>
      <dgm:t>
        <a:bodyPr/>
        <a:lstStyle/>
        <a:p>
          <a:endParaRPr lang="en-US"/>
        </a:p>
      </dgm:t>
    </dgm:pt>
    <dgm:pt modelId="{5276B064-45D0-4BB0-A548-FA0472CCC274}" type="sibTrans" cxnId="{C204A26F-3C14-4C13-93D7-5128141D5A60}">
      <dgm:prSet/>
      <dgm:spPr/>
      <dgm:t>
        <a:bodyPr/>
        <a:lstStyle/>
        <a:p>
          <a:endParaRPr lang="en-US"/>
        </a:p>
      </dgm:t>
    </dgm:pt>
    <dgm:pt modelId="{B13EC5CF-C62E-4A1A-AFF1-DA503C372747}">
      <dgm:prSet phldrT="[Text]"/>
      <dgm:spPr/>
      <dgm:t>
        <a:bodyPr/>
        <a:lstStyle/>
        <a:p>
          <a:r>
            <a:rPr lang="en-US" dirty="0"/>
            <a:t>Reduce Prices</a:t>
          </a:r>
        </a:p>
      </dgm:t>
    </dgm:pt>
    <dgm:pt modelId="{250B1E8C-3A8B-4C05-B652-E4188FE4F78F}" type="parTrans" cxnId="{BCA54C76-07AE-4A1B-B8AF-A549CC926EAF}">
      <dgm:prSet/>
      <dgm:spPr/>
      <dgm:t>
        <a:bodyPr/>
        <a:lstStyle/>
        <a:p>
          <a:endParaRPr lang="en-US"/>
        </a:p>
      </dgm:t>
    </dgm:pt>
    <dgm:pt modelId="{FB68FE19-9F2E-486B-80A5-07A8B5F267F1}" type="sibTrans" cxnId="{BCA54C76-07AE-4A1B-B8AF-A549CC926EAF}">
      <dgm:prSet/>
      <dgm:spPr/>
      <dgm:t>
        <a:bodyPr/>
        <a:lstStyle/>
        <a:p>
          <a:endParaRPr lang="en-US"/>
        </a:p>
      </dgm:t>
    </dgm:pt>
    <dgm:pt modelId="{9DE0F8F4-36B0-4743-B908-0EE3F43352CB}" type="pres">
      <dgm:prSet presAssocID="{4F62F2DA-D7F2-4FF6-84BA-5F139A7912D1}" presName="diagram" presStyleCnt="0">
        <dgm:presLayoutVars>
          <dgm:dir/>
          <dgm:resizeHandles val="exact"/>
        </dgm:presLayoutVars>
      </dgm:prSet>
      <dgm:spPr/>
    </dgm:pt>
    <dgm:pt modelId="{71D4558D-159A-47DE-A94F-521C32D12BF0}" type="pres">
      <dgm:prSet presAssocID="{AF48E813-4459-4B63-9360-D2CA978144F6}" presName="arrow" presStyleLbl="node1" presStyleIdx="0" presStyleCnt="5">
        <dgm:presLayoutVars>
          <dgm:bulletEnabled val="1"/>
        </dgm:presLayoutVars>
      </dgm:prSet>
      <dgm:spPr/>
    </dgm:pt>
    <dgm:pt modelId="{3DCA436E-A06E-419C-933D-824314FA18DD}" type="pres">
      <dgm:prSet presAssocID="{5967A42A-992F-4FDA-A7BF-040A6ACCB03C}" presName="arrow" presStyleLbl="node1" presStyleIdx="1" presStyleCnt="5">
        <dgm:presLayoutVars>
          <dgm:bulletEnabled val="1"/>
        </dgm:presLayoutVars>
      </dgm:prSet>
      <dgm:spPr/>
    </dgm:pt>
    <dgm:pt modelId="{41603B25-B9A7-46D0-887C-18FC2BCE93AA}" type="pres">
      <dgm:prSet presAssocID="{A9D8C663-B01E-42D0-8826-371D7A3AFA6E}" presName="arrow" presStyleLbl="node1" presStyleIdx="2" presStyleCnt="5">
        <dgm:presLayoutVars>
          <dgm:bulletEnabled val="1"/>
        </dgm:presLayoutVars>
      </dgm:prSet>
      <dgm:spPr/>
    </dgm:pt>
    <dgm:pt modelId="{03A77CC1-2883-44E9-A927-23D8D86A498B}" type="pres">
      <dgm:prSet presAssocID="{52777EA3-5FE5-4A3A-8775-6F330DEE80AF}" presName="arrow" presStyleLbl="node1" presStyleIdx="3" presStyleCnt="5">
        <dgm:presLayoutVars>
          <dgm:bulletEnabled val="1"/>
        </dgm:presLayoutVars>
      </dgm:prSet>
      <dgm:spPr/>
    </dgm:pt>
    <dgm:pt modelId="{AB6E8487-3FDE-4982-AEDD-44690A8ABD93}" type="pres">
      <dgm:prSet presAssocID="{B13EC5CF-C62E-4A1A-AFF1-DA503C372747}" presName="arrow" presStyleLbl="node1" presStyleIdx="4" presStyleCnt="5">
        <dgm:presLayoutVars>
          <dgm:bulletEnabled val="1"/>
        </dgm:presLayoutVars>
      </dgm:prSet>
      <dgm:spPr/>
    </dgm:pt>
  </dgm:ptLst>
  <dgm:cxnLst>
    <dgm:cxn modelId="{9523870F-D5F6-4EE4-9D0E-98036F772042}" srcId="{4F62F2DA-D7F2-4FF6-84BA-5F139A7912D1}" destId="{AF48E813-4459-4B63-9360-D2CA978144F6}" srcOrd="0" destOrd="0" parTransId="{DB703676-2A02-40C0-8D19-B1740BA13EAF}" sibTransId="{AD34E5BA-C68C-46C7-94AE-AB69E454AEC4}"/>
    <dgm:cxn modelId="{D8E51D10-1C86-4C49-B582-0876726AF5A4}" srcId="{4F62F2DA-D7F2-4FF6-84BA-5F139A7912D1}" destId="{5967A42A-992F-4FDA-A7BF-040A6ACCB03C}" srcOrd="1" destOrd="0" parTransId="{A03DAD7C-77BC-4D6F-8EC5-F2C93B21D176}" sibTransId="{42ABD298-0EE6-4B76-B809-8A6DA6D143D8}"/>
    <dgm:cxn modelId="{7F613E3E-5A35-4EDF-996D-1C1A7AC2C68A}" type="presOf" srcId="{5967A42A-992F-4FDA-A7BF-040A6ACCB03C}" destId="{3DCA436E-A06E-419C-933D-824314FA18DD}" srcOrd="0" destOrd="0" presId="urn:microsoft.com/office/officeart/2005/8/layout/arrow5"/>
    <dgm:cxn modelId="{EDAB296D-9F06-4447-9380-E62EDAA4E052}" srcId="{4F62F2DA-D7F2-4FF6-84BA-5F139A7912D1}" destId="{A9D8C663-B01E-42D0-8826-371D7A3AFA6E}" srcOrd="2" destOrd="0" parTransId="{5044CA63-D882-4961-B664-5225FA21EBE0}" sibTransId="{D0EE5823-5588-46CF-998D-C6D253B2A90B}"/>
    <dgm:cxn modelId="{C7FA126E-5B6D-4C24-A654-483FAFE7B0FC}" type="presOf" srcId="{52777EA3-5FE5-4A3A-8775-6F330DEE80AF}" destId="{03A77CC1-2883-44E9-A927-23D8D86A498B}" srcOrd="0" destOrd="0" presId="urn:microsoft.com/office/officeart/2005/8/layout/arrow5"/>
    <dgm:cxn modelId="{C204A26F-3C14-4C13-93D7-5128141D5A60}" srcId="{4F62F2DA-D7F2-4FF6-84BA-5F139A7912D1}" destId="{52777EA3-5FE5-4A3A-8775-6F330DEE80AF}" srcOrd="3" destOrd="0" parTransId="{69BFF753-905A-47C6-9997-6D4C1B18C142}" sibTransId="{5276B064-45D0-4BB0-A548-FA0472CCC274}"/>
    <dgm:cxn modelId="{BCA54C76-07AE-4A1B-B8AF-A549CC926EAF}" srcId="{4F62F2DA-D7F2-4FF6-84BA-5F139A7912D1}" destId="{B13EC5CF-C62E-4A1A-AFF1-DA503C372747}" srcOrd="4" destOrd="0" parTransId="{250B1E8C-3A8B-4C05-B652-E4188FE4F78F}" sibTransId="{FB68FE19-9F2E-486B-80A5-07A8B5F267F1}"/>
    <dgm:cxn modelId="{862DBB77-D019-46F4-92CD-72B6659CDD64}" type="presOf" srcId="{B13EC5CF-C62E-4A1A-AFF1-DA503C372747}" destId="{AB6E8487-3FDE-4982-AEDD-44690A8ABD93}" srcOrd="0" destOrd="0" presId="urn:microsoft.com/office/officeart/2005/8/layout/arrow5"/>
    <dgm:cxn modelId="{100ED4BD-F485-49E7-946D-29DA5EB687A5}" type="presOf" srcId="{A9D8C663-B01E-42D0-8826-371D7A3AFA6E}" destId="{41603B25-B9A7-46D0-887C-18FC2BCE93AA}" srcOrd="0" destOrd="0" presId="urn:microsoft.com/office/officeart/2005/8/layout/arrow5"/>
    <dgm:cxn modelId="{7201D1FA-236E-4724-972E-C134020FB8E1}" type="presOf" srcId="{AF48E813-4459-4B63-9360-D2CA978144F6}" destId="{71D4558D-159A-47DE-A94F-521C32D12BF0}" srcOrd="0" destOrd="0" presId="urn:microsoft.com/office/officeart/2005/8/layout/arrow5"/>
    <dgm:cxn modelId="{2FC052FD-A34D-4639-AB98-1D7EE16352F4}" type="presOf" srcId="{4F62F2DA-D7F2-4FF6-84BA-5F139A7912D1}" destId="{9DE0F8F4-36B0-4743-B908-0EE3F43352CB}" srcOrd="0" destOrd="0" presId="urn:microsoft.com/office/officeart/2005/8/layout/arrow5"/>
    <dgm:cxn modelId="{AFEA0CF8-0099-426C-B295-95425605C3C4}" type="presParOf" srcId="{9DE0F8F4-36B0-4743-B908-0EE3F43352CB}" destId="{71D4558D-159A-47DE-A94F-521C32D12BF0}" srcOrd="0" destOrd="0" presId="urn:microsoft.com/office/officeart/2005/8/layout/arrow5"/>
    <dgm:cxn modelId="{CB023674-277B-4707-AEE0-9C35DCF4AF85}" type="presParOf" srcId="{9DE0F8F4-36B0-4743-B908-0EE3F43352CB}" destId="{3DCA436E-A06E-419C-933D-824314FA18DD}" srcOrd="1" destOrd="0" presId="urn:microsoft.com/office/officeart/2005/8/layout/arrow5"/>
    <dgm:cxn modelId="{B2A91065-5FB7-4C59-9F1D-0601135B53B2}" type="presParOf" srcId="{9DE0F8F4-36B0-4743-B908-0EE3F43352CB}" destId="{41603B25-B9A7-46D0-887C-18FC2BCE93AA}" srcOrd="2" destOrd="0" presId="urn:microsoft.com/office/officeart/2005/8/layout/arrow5"/>
    <dgm:cxn modelId="{43954997-E232-46F9-926A-F2DD6BCF4218}" type="presParOf" srcId="{9DE0F8F4-36B0-4743-B908-0EE3F43352CB}" destId="{03A77CC1-2883-44E9-A927-23D8D86A498B}" srcOrd="3" destOrd="0" presId="urn:microsoft.com/office/officeart/2005/8/layout/arrow5"/>
    <dgm:cxn modelId="{77E46F2C-D4FD-4280-8844-BA9B90A7AA89}" type="presParOf" srcId="{9DE0F8F4-36B0-4743-B908-0EE3F43352CB}" destId="{AB6E8487-3FDE-4982-AEDD-44690A8ABD93}" srcOrd="4"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75809-8C75-4E04-803F-AFF163039B65}">
      <dsp:nvSpPr>
        <dsp:cNvPr id="0" name=""/>
        <dsp:cNvSpPr/>
      </dsp:nvSpPr>
      <dsp:spPr>
        <a:xfrm>
          <a:off x="938418" y="401284"/>
          <a:ext cx="1449604" cy="14496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5304F6-1159-42A1-9C34-3730AFDDA2CD}">
      <dsp:nvSpPr>
        <dsp:cNvPr id="0" name=""/>
        <dsp:cNvSpPr/>
      </dsp:nvSpPr>
      <dsp:spPr>
        <a:xfrm>
          <a:off x="52549" y="2233845"/>
          <a:ext cx="32213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en-US" sz="2600" kern="1200" noProof="0" dirty="0"/>
            <a:t>Coffee Consumer</a:t>
          </a:r>
        </a:p>
      </dsp:txBody>
      <dsp:txXfrm>
        <a:off x="52549" y="2233845"/>
        <a:ext cx="3221343" cy="720000"/>
      </dsp:txXfrm>
    </dsp:sp>
    <dsp:sp modelId="{149365D4-02F1-45AD-91FD-EDDC4F0E9A67}">
      <dsp:nvSpPr>
        <dsp:cNvPr id="0" name=""/>
        <dsp:cNvSpPr/>
      </dsp:nvSpPr>
      <dsp:spPr>
        <a:xfrm>
          <a:off x="4723497" y="401284"/>
          <a:ext cx="1449604" cy="14496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FFB028-C0D7-44EE-803C-2FE7CB0A5632}">
      <dsp:nvSpPr>
        <dsp:cNvPr id="0" name=""/>
        <dsp:cNvSpPr/>
      </dsp:nvSpPr>
      <dsp:spPr>
        <a:xfrm>
          <a:off x="3837628" y="2233845"/>
          <a:ext cx="32213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en-US" sz="2600" kern="1200" noProof="0" dirty="0"/>
            <a:t>Ratings | Reviews |Price</a:t>
          </a:r>
        </a:p>
      </dsp:txBody>
      <dsp:txXfrm>
        <a:off x="3837628" y="2233845"/>
        <a:ext cx="3221343" cy="720000"/>
      </dsp:txXfrm>
    </dsp:sp>
    <dsp:sp modelId="{72D006BC-B9B3-458C-9768-07D20D6CD37A}">
      <dsp:nvSpPr>
        <dsp:cNvPr id="0" name=""/>
        <dsp:cNvSpPr/>
      </dsp:nvSpPr>
      <dsp:spPr>
        <a:xfrm>
          <a:off x="8508576" y="401284"/>
          <a:ext cx="1449604" cy="14496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8D41E0-D064-4F64-B2E2-37349575417C}">
      <dsp:nvSpPr>
        <dsp:cNvPr id="0" name=""/>
        <dsp:cNvSpPr/>
      </dsp:nvSpPr>
      <dsp:spPr>
        <a:xfrm>
          <a:off x="7622707" y="2233845"/>
          <a:ext cx="32213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en-US" sz="2600" kern="1200" noProof="0" dirty="0"/>
            <a:t>Increase Revenue</a:t>
          </a:r>
        </a:p>
      </dsp:txBody>
      <dsp:txXfrm>
        <a:off x="7622707" y="2233845"/>
        <a:ext cx="322134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4558D-159A-47DE-A94F-521C32D12BF0}">
      <dsp:nvSpPr>
        <dsp:cNvPr id="0" name=""/>
        <dsp:cNvSpPr/>
      </dsp:nvSpPr>
      <dsp:spPr>
        <a:xfrm>
          <a:off x="2759257" y="248"/>
          <a:ext cx="2227831" cy="2227831"/>
        </a:xfrm>
        <a:prstGeom prst="downArrow">
          <a:avLst>
            <a:gd name="adj1" fmla="val 50000"/>
            <a:gd name="adj2" fmla="val 35000"/>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Better Sales</a:t>
          </a:r>
        </a:p>
      </dsp:txBody>
      <dsp:txXfrm>
        <a:off x="3316215" y="248"/>
        <a:ext cx="1113915" cy="1837961"/>
      </dsp:txXfrm>
    </dsp:sp>
    <dsp:sp modelId="{3DCA436E-A06E-419C-933D-824314FA18DD}">
      <dsp:nvSpPr>
        <dsp:cNvPr id="0" name=""/>
        <dsp:cNvSpPr/>
      </dsp:nvSpPr>
      <dsp:spPr>
        <a:xfrm rot="4320000">
          <a:off x="4631129" y="1360242"/>
          <a:ext cx="2227831" cy="2227831"/>
        </a:xfrm>
        <a:prstGeom prst="downArrow">
          <a:avLst>
            <a:gd name="adj1" fmla="val 50000"/>
            <a:gd name="adj2" fmla="val 35000"/>
          </a:avLst>
        </a:prstGeom>
        <a:gradFill rotWithShape="0">
          <a:gsLst>
            <a:gs pos="0">
              <a:schemeClr val="accent5">
                <a:hueOff val="-37659"/>
                <a:satOff val="-7225"/>
                <a:lumOff val="1030"/>
                <a:alphaOff val="0"/>
                <a:tint val="100000"/>
                <a:shade val="85000"/>
                <a:satMod val="100000"/>
                <a:lumMod val="100000"/>
              </a:schemeClr>
            </a:gs>
            <a:gs pos="100000">
              <a:schemeClr val="accent5">
                <a:hueOff val="-37659"/>
                <a:satOff val="-7225"/>
                <a:lumOff val="103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ratings</a:t>
          </a:r>
        </a:p>
      </dsp:txBody>
      <dsp:txXfrm rot="-5400000">
        <a:off x="5011458" y="1856962"/>
        <a:ext cx="1837961" cy="1113915"/>
      </dsp:txXfrm>
    </dsp:sp>
    <dsp:sp modelId="{41603B25-B9A7-46D0-887C-18FC2BCE93AA}">
      <dsp:nvSpPr>
        <dsp:cNvPr id="0" name=""/>
        <dsp:cNvSpPr/>
      </dsp:nvSpPr>
      <dsp:spPr>
        <a:xfrm rot="8640000">
          <a:off x="3916138" y="3560759"/>
          <a:ext cx="2227831" cy="2227831"/>
        </a:xfrm>
        <a:prstGeom prst="downArrow">
          <a:avLst>
            <a:gd name="adj1" fmla="val 50000"/>
            <a:gd name="adj2" fmla="val 35000"/>
          </a:avLst>
        </a:prstGeom>
        <a:gradFill rotWithShape="0">
          <a:gsLst>
            <a:gs pos="0">
              <a:schemeClr val="accent5">
                <a:hueOff val="-75317"/>
                <a:satOff val="-14450"/>
                <a:lumOff val="2059"/>
                <a:alphaOff val="0"/>
                <a:tint val="100000"/>
                <a:shade val="85000"/>
                <a:satMod val="100000"/>
                <a:lumMod val="100000"/>
              </a:schemeClr>
            </a:gs>
            <a:gs pos="100000">
              <a:schemeClr val="accent5">
                <a:hueOff val="-75317"/>
                <a:satOff val="-14450"/>
                <a:lumOff val="2059"/>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Reviews</a:t>
          </a:r>
        </a:p>
      </dsp:txBody>
      <dsp:txXfrm rot="10800000">
        <a:off x="4587676" y="3913400"/>
        <a:ext cx="1113915" cy="1837961"/>
      </dsp:txXfrm>
    </dsp:sp>
    <dsp:sp modelId="{03A77CC1-2883-44E9-A927-23D8D86A498B}">
      <dsp:nvSpPr>
        <dsp:cNvPr id="0" name=""/>
        <dsp:cNvSpPr/>
      </dsp:nvSpPr>
      <dsp:spPr>
        <a:xfrm rot="12960000">
          <a:off x="1602377" y="3560759"/>
          <a:ext cx="2227831" cy="2227831"/>
        </a:xfrm>
        <a:prstGeom prst="downArrow">
          <a:avLst>
            <a:gd name="adj1" fmla="val 50000"/>
            <a:gd name="adj2" fmla="val 35000"/>
          </a:avLst>
        </a:prstGeom>
        <a:gradFill rotWithShape="0">
          <a:gsLst>
            <a:gs pos="0">
              <a:schemeClr val="accent5">
                <a:hueOff val="-112976"/>
                <a:satOff val="-21676"/>
                <a:lumOff val="3089"/>
                <a:alphaOff val="0"/>
                <a:tint val="100000"/>
                <a:shade val="85000"/>
                <a:satMod val="100000"/>
                <a:lumMod val="100000"/>
              </a:schemeClr>
            </a:gs>
            <a:gs pos="100000">
              <a:schemeClr val="accent5">
                <a:hueOff val="-112976"/>
                <a:satOff val="-21676"/>
                <a:lumOff val="3089"/>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Greater</a:t>
          </a:r>
        </a:p>
        <a:p>
          <a:pPr marL="0" lvl="0" indent="0" algn="ctr" defTabSz="755650">
            <a:lnSpc>
              <a:spcPct val="90000"/>
            </a:lnSpc>
            <a:spcBef>
              <a:spcPct val="0"/>
            </a:spcBef>
            <a:spcAft>
              <a:spcPct val="35000"/>
            </a:spcAft>
            <a:buNone/>
          </a:pPr>
          <a:r>
            <a:rPr lang="en-US" sz="1700" kern="1200" dirty="0"/>
            <a:t>Consumer</a:t>
          </a:r>
        </a:p>
        <a:p>
          <a:pPr marL="0" lvl="0" indent="0" algn="ctr" defTabSz="755650">
            <a:lnSpc>
              <a:spcPct val="90000"/>
            </a:lnSpc>
            <a:spcBef>
              <a:spcPct val="0"/>
            </a:spcBef>
            <a:spcAft>
              <a:spcPct val="35000"/>
            </a:spcAft>
            <a:buNone/>
          </a:pPr>
          <a:r>
            <a:rPr lang="en-US" sz="1700" kern="1200" dirty="0" err="1"/>
            <a:t>Servies</a:t>
          </a:r>
          <a:endParaRPr lang="en-US" sz="1700" kern="1200" dirty="0"/>
        </a:p>
      </dsp:txBody>
      <dsp:txXfrm rot="10800000">
        <a:off x="2044755" y="3913400"/>
        <a:ext cx="1113915" cy="1837961"/>
      </dsp:txXfrm>
    </dsp:sp>
    <dsp:sp modelId="{AB6E8487-3FDE-4982-AEDD-44690A8ABD93}">
      <dsp:nvSpPr>
        <dsp:cNvPr id="0" name=""/>
        <dsp:cNvSpPr/>
      </dsp:nvSpPr>
      <dsp:spPr>
        <a:xfrm rot="17280000">
          <a:off x="887386" y="1360242"/>
          <a:ext cx="2227831" cy="2227831"/>
        </a:xfrm>
        <a:prstGeom prst="downArrow">
          <a:avLst>
            <a:gd name="adj1" fmla="val 50000"/>
            <a:gd name="adj2" fmla="val 35000"/>
          </a:avLst>
        </a:prstGeom>
        <a:gradFill rotWithShape="0">
          <a:gsLst>
            <a:gs pos="0">
              <a:schemeClr val="accent5">
                <a:hueOff val="-150635"/>
                <a:satOff val="-28901"/>
                <a:lumOff val="4118"/>
                <a:alphaOff val="0"/>
                <a:tint val="100000"/>
                <a:shade val="85000"/>
                <a:satMod val="100000"/>
                <a:lumMod val="100000"/>
              </a:schemeClr>
            </a:gs>
            <a:gs pos="100000">
              <a:schemeClr val="accent5">
                <a:hueOff val="-150635"/>
                <a:satOff val="-28901"/>
                <a:lumOff val="4118"/>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Reduce Prices</a:t>
          </a:r>
        </a:p>
      </dsp:txBody>
      <dsp:txXfrm rot="5400000">
        <a:off x="896927" y="1856962"/>
        <a:ext cx="1837961" cy="111391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5D1AD-E24C-4E82-BC85-28527A42DCE7}" type="datetimeFigureOut">
              <a:rPr lang="en-US" smtClean="0"/>
              <a:t>11/17/2022</a:t>
            </a:fld>
            <a:endParaRPr lang="en-US" dirty="0"/>
          </a:p>
        </p:txBody>
      </p:sp>
      <p:sp>
        <p:nvSpPr>
          <p:cNvPr id="4" name="Footer Placeholder 3">
            <a:extLst>
              <a:ext uri="{FF2B5EF4-FFF2-40B4-BE49-F238E27FC236}">
                <a16:creationId xmlns:a16="http://schemas.microsoft.com/office/drawing/2014/main"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B3793-D85E-4082-925C-FAA1A2B27276}" type="slidenum">
              <a:rPr lang="en-US" smtClean="0"/>
              <a:t>‹#›</a:t>
            </a:fld>
            <a:endParaRPr lang="en-US" dirty="0"/>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A34-3951-4B6D-8DDD-B157CE00471C}" type="datetimeFigureOut">
              <a:rPr lang="en-US" smtClean="0"/>
              <a:t>11/17/2022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3E965-974B-498D-B360-83DD1F9DEB55}" type="slidenum">
              <a:rPr lang="en-US" smtClean="0"/>
              <a:t>‹#›</a:t>
            </a:fld>
            <a:endParaRPr lang="en-US" dirty="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2</a:t>
            </a:fld>
            <a:endParaRPr lang="en-US" dirty="0"/>
          </a:p>
        </p:txBody>
      </p:sp>
    </p:spTree>
    <p:extLst>
      <p:ext uri="{BB962C8B-B14F-4D97-AF65-F5344CB8AC3E}">
        <p14:creationId xmlns:p14="http://schemas.microsoft.com/office/powerpoint/2010/main" val="2389412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a:t>
            </a:fld>
            <a:endParaRPr lang="en-US" dirty="0"/>
          </a:p>
        </p:txBody>
      </p:sp>
    </p:spTree>
    <p:extLst>
      <p:ext uri="{BB962C8B-B14F-4D97-AF65-F5344CB8AC3E}">
        <p14:creationId xmlns:p14="http://schemas.microsoft.com/office/powerpoint/2010/main" val="3664658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12</a:t>
            </a:fld>
            <a:endParaRPr lang="en-US" dirty="0"/>
          </a:p>
        </p:txBody>
      </p:sp>
    </p:spTree>
    <p:extLst>
      <p:ext uri="{BB962C8B-B14F-4D97-AF65-F5344CB8AC3E}">
        <p14:creationId xmlns:p14="http://schemas.microsoft.com/office/powerpoint/2010/main" val="29358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14</a:t>
            </a:fld>
            <a:endParaRPr lang="en-US" dirty="0"/>
          </a:p>
        </p:txBody>
      </p:sp>
    </p:spTree>
    <p:extLst>
      <p:ext uri="{BB962C8B-B14F-4D97-AF65-F5344CB8AC3E}">
        <p14:creationId xmlns:p14="http://schemas.microsoft.com/office/powerpoint/2010/main" val="245264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noProof="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4" name="Date Placeholder 3"/>
          <p:cNvSpPr>
            <a:spLocks noGrp="1"/>
          </p:cNvSpPr>
          <p:nvPr>
            <p:ph type="dt" sz="half" idx="10"/>
          </p:nvPr>
        </p:nvSpPr>
        <p:spPr/>
        <p:txBody>
          <a:bodyPr/>
          <a:lstStyle>
            <a:lvl1pPr algn="l">
              <a:defRPr/>
            </a:lvl1pPr>
          </a:lstStyle>
          <a:p>
            <a:fld id="{9AB3A824-1A51-4B26-AD58-A6D8E14F6C04}" type="datetimeFigureOut">
              <a:rPr lang="en-US" noProof="0" smtClean="0"/>
              <a:t>11/17/2022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150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11/17/2022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27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11/17/2022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5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11/17/2022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23064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noProof="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11/17/2022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64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noProof="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11/17/2022</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27958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11/17/2022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586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11/17/2022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61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11/17/2022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396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11/17/2022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365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11/17/2022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80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C1C18-307B-4F68-A007-B5B542270E8D}" type="datetimeFigureOut">
              <a:rPr lang="en-US" noProof="0" smtClean="0"/>
              <a:t>11/17/2022</a:t>
            </a:fld>
            <a:endParaRPr lang="en-US" noProof="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noProof="0" dirty="0"/>
              <a:t>
              </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noProof="0" smtClean="0"/>
              <a:pPr/>
              <a:t>‹#›</a:t>
            </a:fld>
            <a:endParaRPr lang="en-US" noProof="0"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02846"/>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3.svg"/><Relationship Id="rId4" Type="http://schemas.openxmlformats.org/officeDocument/2006/relationships/diagramData" Target="../diagrams/data2.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s://blog.geographydirections.com/2020/09/09/coffee-coronavirus-and-the-uncertain-future-of-high-street-cafe-culture/"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pxhere.com/en/photo/826266" TargetMode="Externa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hyperlink" Target="http://coffee.stackexchange.com/questions/157/why-are-lattes-often-served-in-big-wide-cup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offee Beans">
            <a:extLst>
              <a:ext uri="{FF2B5EF4-FFF2-40B4-BE49-F238E27FC236}">
                <a16:creationId xmlns:a16="http://schemas.microsoft.com/office/drawing/2014/main" id="{291BDB91-E757-4677-A38C-EB354240C83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814" t="9091" r="5277"/>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457200" y="4960137"/>
            <a:ext cx="7772400" cy="1463040"/>
          </a:xfrm>
          <a:prstGeom prst="rect">
            <a:avLst/>
          </a:prstGeom>
        </p:spPr>
        <p:txBody>
          <a:bodyPr lIns="0" rIns="180000">
            <a:normAutofit/>
          </a:bodyPr>
          <a:lstStyle/>
          <a:p>
            <a:endParaRPr lang="en-US" b="1" dirty="0">
              <a:solidFill>
                <a:srgbClr val="FFFFFF"/>
              </a:solidFill>
            </a:endParaRP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610600" y="4960137"/>
            <a:ext cx="3200400" cy="1463040"/>
          </a:xfrm>
          <a:prstGeom prst="rect">
            <a:avLst/>
          </a:prstGeom>
        </p:spPr>
        <p:txBody>
          <a:bodyPr lIns="0" rIns="0">
            <a:normAutofit/>
          </a:bodyPr>
          <a:lstStyle/>
          <a:p>
            <a:r>
              <a:rPr lang="en-US" b="1" u="sng" dirty="0">
                <a:solidFill>
                  <a:srgbClr val="FFFFFF"/>
                </a:solidFill>
              </a:rPr>
              <a:t>Walmart Coffee Listings</a:t>
            </a:r>
          </a:p>
          <a:p>
            <a:r>
              <a:rPr lang="en-US" dirty="0">
                <a:solidFill>
                  <a:srgbClr val="FFFFFF"/>
                </a:solidFill>
              </a:rPr>
              <a:t>Lachandra Ash</a:t>
            </a:r>
          </a:p>
          <a:p>
            <a:r>
              <a:rPr lang="en-US" dirty="0">
                <a:solidFill>
                  <a:srgbClr val="FFFFFF"/>
                </a:solidFill>
              </a:rPr>
              <a:t>November 17, 2022</a:t>
            </a:r>
          </a:p>
        </p:txBody>
      </p:sp>
      <p:cxnSp>
        <p:nvCxnSpPr>
          <p:cNvPr id="27" name="Straight Connector 26">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579FC-A9B9-22E3-CFA8-65A16F2C74DA}"/>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u="sng">
                <a:solidFill>
                  <a:srgbClr val="FFFFFF"/>
                </a:solidFill>
              </a:rPr>
              <a:t>Coffee rating and Price</a:t>
            </a:r>
          </a:p>
        </p:txBody>
      </p:sp>
      <p:cxnSp>
        <p:nvCxnSpPr>
          <p:cNvPr id="14" name="Straight Connector 13">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1B16DB-6CD4-7BDB-16F6-D31402213749}"/>
              </a:ext>
            </a:extLst>
          </p:cNvPr>
          <p:cNvSpPr>
            <a:spLocks noGrp="1"/>
          </p:cNvSpPr>
          <p:nvPr>
            <p:ph sz="half" idx="1"/>
          </p:nvPr>
        </p:nvSpPr>
        <p:spPr>
          <a:xfrm>
            <a:off x="1024129" y="2340864"/>
            <a:ext cx="3791711" cy="3931920"/>
          </a:xfrm>
        </p:spPr>
        <p:txBody>
          <a:bodyPr vert="horz" lIns="45720" tIns="45720" rIns="45720" bIns="45720" rtlCol="0">
            <a:normAutofit/>
          </a:bodyPr>
          <a:lstStyle/>
          <a:p>
            <a:pPr>
              <a:buClr>
                <a:schemeClr val="tx1"/>
              </a:buClr>
              <a:buFont typeface="Arial" panose="020B0604020202020204" pitchFamily="34" charset="0"/>
              <a:buChar char="•"/>
            </a:pPr>
            <a:r>
              <a:rPr lang="en-US" dirty="0">
                <a:solidFill>
                  <a:srgbClr val="FFFFFF"/>
                </a:solidFill>
                <a:effectLst/>
              </a:rPr>
              <a:t>The coffee rating with the highest number of prices is 95.0.</a:t>
            </a:r>
          </a:p>
          <a:p>
            <a:pPr>
              <a:buClr>
                <a:schemeClr val="tx1"/>
              </a:buClr>
              <a:buFont typeface="Arial" panose="020B0604020202020204" pitchFamily="34" charset="0"/>
              <a:buChar char="•"/>
            </a:pPr>
            <a:r>
              <a:rPr lang="en-US" dirty="0">
                <a:solidFill>
                  <a:srgbClr val="FFFFFF"/>
                </a:solidFill>
                <a:effectLst/>
              </a:rPr>
              <a:t> The coffee rating with the least number of coffee product prices is 1.82. </a:t>
            </a:r>
          </a:p>
          <a:p>
            <a:pPr>
              <a:buClr>
                <a:schemeClr val="tx1"/>
              </a:buClr>
            </a:pPr>
            <a:endParaRPr lang="en-US" dirty="0">
              <a:solidFill>
                <a:srgbClr val="FFFFFF"/>
              </a:solidFill>
            </a:endParaRPr>
          </a:p>
        </p:txBody>
      </p:sp>
      <p:pic>
        <p:nvPicPr>
          <p:cNvPr id="5" name="Content Placeholder 4" descr="Chart, bar chart, histogram&#10;&#10;Description automatically generated">
            <a:extLst>
              <a:ext uri="{FF2B5EF4-FFF2-40B4-BE49-F238E27FC236}">
                <a16:creationId xmlns:a16="http://schemas.microsoft.com/office/drawing/2014/main" id="{0C8795DC-00D3-751B-23C3-8305BAD1E0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096000" y="1339498"/>
            <a:ext cx="5455921" cy="4179003"/>
          </a:xfrm>
          <a:prstGeom prst="rect">
            <a:avLst/>
          </a:prstGeom>
          <a:noFill/>
        </p:spPr>
      </p:pic>
    </p:spTree>
    <p:extLst>
      <p:ext uri="{BB962C8B-B14F-4D97-AF65-F5344CB8AC3E}">
        <p14:creationId xmlns:p14="http://schemas.microsoft.com/office/powerpoint/2010/main" val="374692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413AE-2AC9-EAE3-C028-7DFAF6096C78}"/>
              </a:ext>
            </a:extLst>
          </p:cNvPr>
          <p:cNvSpPr>
            <a:spLocks noGrp="1"/>
          </p:cNvSpPr>
          <p:nvPr>
            <p:ph type="title"/>
          </p:nvPr>
        </p:nvSpPr>
        <p:spPr/>
        <p:txBody>
          <a:bodyPr/>
          <a:lstStyle/>
          <a:p>
            <a:r>
              <a:rPr lang="en-US" u="sng" dirty="0"/>
              <a:t>Coffee ratings and reviews</a:t>
            </a:r>
          </a:p>
        </p:txBody>
      </p:sp>
      <p:sp>
        <p:nvSpPr>
          <p:cNvPr id="4" name="Content Placeholder 3">
            <a:extLst>
              <a:ext uri="{FF2B5EF4-FFF2-40B4-BE49-F238E27FC236}">
                <a16:creationId xmlns:a16="http://schemas.microsoft.com/office/drawing/2014/main" id="{B9C45D57-71E4-0A07-7891-DBAC3D92C5EC}"/>
              </a:ext>
            </a:extLst>
          </p:cNvPr>
          <p:cNvSpPr>
            <a:spLocks noGrp="1"/>
          </p:cNvSpPr>
          <p:nvPr>
            <p:ph sz="half" idx="2"/>
          </p:nvPr>
        </p:nvSpPr>
        <p:spPr>
          <a:xfrm>
            <a:off x="5989320" y="3429000"/>
            <a:ext cx="4754880" cy="4023360"/>
          </a:xfrm>
        </p:spPr>
        <p:txBody>
          <a:bodyPr/>
          <a:lstStyle/>
          <a:p>
            <a:pP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coffees ratings with the highest number of reviews are between 24-95. </a:t>
            </a:r>
          </a:p>
          <a:p>
            <a:pP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coffee ratings with the lowest number of reviews are between 0 and 24.</a:t>
            </a:r>
            <a:endParaRPr lang="en-US" dirty="0"/>
          </a:p>
        </p:txBody>
      </p:sp>
      <p:pic>
        <p:nvPicPr>
          <p:cNvPr id="5" name="Content Placeholder 4" descr="Chart, histogram&#10;&#10;Description automatically generated">
            <a:extLst>
              <a:ext uri="{FF2B5EF4-FFF2-40B4-BE49-F238E27FC236}">
                <a16:creationId xmlns:a16="http://schemas.microsoft.com/office/drawing/2014/main" id="{448A3CC9-24D7-5574-0E01-2B38E800485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23938" y="2532783"/>
            <a:ext cx="4754562" cy="3529159"/>
          </a:xfrm>
          <a:prstGeom prst="rect">
            <a:avLst/>
          </a:prstGeom>
          <a:noFill/>
          <a:ln>
            <a:noFill/>
          </a:ln>
        </p:spPr>
      </p:pic>
    </p:spTree>
    <p:extLst>
      <p:ext uri="{BB962C8B-B14F-4D97-AF65-F5344CB8AC3E}">
        <p14:creationId xmlns:p14="http://schemas.microsoft.com/office/powerpoint/2010/main" val="418468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Rolling Dough">
            <a:extLst>
              <a:ext uri="{FF2B5EF4-FFF2-40B4-BE49-F238E27FC236}">
                <a16:creationId xmlns:a16="http://schemas.microsoft.com/office/drawing/2014/main" id="{CD3172FA-7FBF-4586-8BAE-F8681B4CC272}"/>
              </a:ext>
            </a:extLst>
          </p:cNvPr>
          <p:cNvPicPr>
            <a:picLocks noChangeAspect="1"/>
          </p:cNvPicPr>
          <p:nvPr/>
        </p:nvPicPr>
        <p:blipFill rotWithShape="1">
          <a:blip r:embed="rId3" cstate="screen">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4DFCA76-5DF3-4D71-A543-CF57216D5E4E}"/>
              </a:ext>
            </a:extLst>
          </p:cNvPr>
          <p:cNvSpPr>
            <a:spLocks noGrp="1"/>
          </p:cNvSpPr>
          <p:nvPr>
            <p:ph type="title"/>
          </p:nvPr>
        </p:nvSpPr>
        <p:spPr>
          <a:xfrm>
            <a:off x="1024128" y="585216"/>
            <a:ext cx="9720072" cy="1499616"/>
          </a:xfrm>
        </p:spPr>
        <p:txBody>
          <a:bodyPr>
            <a:normAutofit/>
          </a:bodyPr>
          <a:lstStyle/>
          <a:p>
            <a:r>
              <a:rPr lang="en-US" b="1" dirty="0">
                <a:solidFill>
                  <a:srgbClr val="FFFFFF"/>
                </a:solidFill>
              </a:rPr>
              <a:t>Key to Success</a:t>
            </a:r>
          </a:p>
        </p:txBody>
      </p:sp>
      <p:cxnSp>
        <p:nvCxnSpPr>
          <p:cNvPr id="14" name="Straight Connector 13">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EFAA99"/>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descr="Product SmartArt">
            <a:extLst>
              <a:ext uri="{FF2B5EF4-FFF2-40B4-BE49-F238E27FC236}">
                <a16:creationId xmlns:a16="http://schemas.microsoft.com/office/drawing/2014/main" id="{5F324AA3-A8FB-4568-A4CE-E04F36297E6C}"/>
              </a:ext>
            </a:extLst>
          </p:cNvPr>
          <p:cNvGraphicFramePr>
            <a:graphicFrameLocks noGrp="1"/>
          </p:cNvGraphicFramePr>
          <p:nvPr>
            <p:ph idx="1"/>
            <p:extLst>
              <p:ext uri="{D42A27DB-BD31-4B8C-83A1-F6EECF244321}">
                <p14:modId xmlns:p14="http://schemas.microsoft.com/office/powerpoint/2010/main" val="2329769907"/>
              </p:ext>
            </p:extLst>
          </p:nvPr>
        </p:nvGraphicFramePr>
        <p:xfrm>
          <a:off x="2222826" y="483945"/>
          <a:ext cx="7746347" cy="5788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phic 8" descr="Podium">
            <a:extLst>
              <a:ext uri="{FF2B5EF4-FFF2-40B4-BE49-F238E27FC236}">
                <a16:creationId xmlns:a16="http://schemas.microsoft.com/office/drawing/2014/main" id="{45AE8B68-96DD-4CAE-A627-B508D397C9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81673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 indoor, person, table">
            <a:extLst>
              <a:ext uri="{FF2B5EF4-FFF2-40B4-BE49-F238E27FC236}">
                <a16:creationId xmlns:a16="http://schemas.microsoft.com/office/drawing/2014/main" id="{3F8F5F98-E7A3-7CAB-0F41-643A21DA34F2}"/>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b="15730"/>
          <a:stretch/>
        </p:blipFill>
        <p:spPr>
          <a:xfrm>
            <a:off x="20" y="0"/>
            <a:ext cx="12191980" cy="6857990"/>
          </a:xfrm>
          <a:prstGeom prst="rect">
            <a:avLst/>
          </a:prstGeom>
        </p:spPr>
      </p:pic>
      <p:sp>
        <p:nvSpPr>
          <p:cNvPr id="2" name="Title 1">
            <a:extLst>
              <a:ext uri="{FF2B5EF4-FFF2-40B4-BE49-F238E27FC236}">
                <a16:creationId xmlns:a16="http://schemas.microsoft.com/office/drawing/2014/main" id="{76B21101-AA79-7713-13B7-09515C872818}"/>
              </a:ext>
            </a:extLst>
          </p:cNvPr>
          <p:cNvSpPr>
            <a:spLocks noGrp="1"/>
          </p:cNvSpPr>
          <p:nvPr>
            <p:ph type="title"/>
          </p:nvPr>
        </p:nvSpPr>
        <p:spPr>
          <a:xfrm>
            <a:off x="1024128" y="585216"/>
            <a:ext cx="9720072" cy="1499616"/>
          </a:xfrm>
        </p:spPr>
        <p:txBody>
          <a:bodyPr>
            <a:normAutofit/>
          </a:bodyPr>
          <a:lstStyle/>
          <a:p>
            <a:r>
              <a:rPr lang="en-US" u="sng">
                <a:solidFill>
                  <a:srgbClr val="FFFFFF"/>
                </a:solidFill>
              </a:rPr>
              <a:t>conclusion</a:t>
            </a:r>
          </a:p>
        </p:txBody>
      </p:sp>
      <p:cxnSp>
        <p:nvCxnSpPr>
          <p:cNvPr id="12" name="Straight Connector 11">
            <a:extLst>
              <a:ext uri="{FF2B5EF4-FFF2-40B4-BE49-F238E27FC236}">
                <a16:creationId xmlns:a16="http://schemas.microsoft.com/office/drawing/2014/main" id="{FBC3B7EE-8632-4756-A078-1B3B0DF3B5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06DD40BE-662C-46C8-7EF4-5523CEEDC324}"/>
              </a:ext>
            </a:extLst>
          </p:cNvPr>
          <p:cNvSpPr>
            <a:spLocks noGrp="1"/>
          </p:cNvSpPr>
          <p:nvPr>
            <p:ph idx="1"/>
          </p:nvPr>
        </p:nvSpPr>
        <p:spPr>
          <a:xfrm>
            <a:off x="1024128" y="2286000"/>
            <a:ext cx="9720073" cy="4023360"/>
          </a:xfrm>
        </p:spPr>
        <p:txBody>
          <a:bodyPr>
            <a:normAutofit/>
          </a:bodyPr>
          <a:lstStyle/>
          <a:p>
            <a:pP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Walmart coffee consumers need to buy the coffees with the highest ratings and affordable prices.</a:t>
            </a:r>
          </a:p>
          <a:p>
            <a:pP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consumers should view the weight of the coffee, price, ratings, and revies so they can view and order the greatest coffees with more weight for the lowest price and has high consumer reviews and ratings. </a:t>
            </a:r>
          </a:p>
          <a:p>
            <a:pP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Walmart’s rating and reviews will motivate consumers to buy the best  type of coffee, at a decent price, and the coffee is liked by many other consumers. </a:t>
            </a:r>
          </a:p>
          <a:p>
            <a:pP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Walmart and their sponsors can decrease the prices of the coffees with the highest ratings and reviews, to increase consumer purchases and their revenue.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rgbClr val="FFFFFF"/>
              </a:solidFill>
            </a:endParaRPr>
          </a:p>
        </p:txBody>
      </p:sp>
    </p:spTree>
    <p:extLst>
      <p:ext uri="{BB962C8B-B14F-4D97-AF65-F5344CB8AC3E}">
        <p14:creationId xmlns:p14="http://schemas.microsoft.com/office/powerpoint/2010/main" val="1184071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Restaurant Open Sign">
            <a:extLst>
              <a:ext uri="{FF2B5EF4-FFF2-40B4-BE49-F238E27FC236}">
                <a16:creationId xmlns:a16="http://schemas.microsoft.com/office/drawing/2014/main" id="{4BB88093-7048-42AA-9AFC-B007B4E797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091" t="38066" r="1" b="11949"/>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4FE1B9C8-0443-4506-BBD6-3AF8DE46D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04461-E85A-43E7-AA0B-B7DF596CA62F}"/>
              </a:ext>
            </a:extLst>
          </p:cNvPr>
          <p:cNvSpPr>
            <a:spLocks noGrp="1"/>
          </p:cNvSpPr>
          <p:nvPr>
            <p:ph type="title"/>
          </p:nvPr>
        </p:nvSpPr>
        <p:spPr>
          <a:xfrm>
            <a:off x="457200" y="4960137"/>
            <a:ext cx="7772400" cy="1463040"/>
          </a:xfrm>
          <a:prstGeom prst="rect">
            <a:avLst/>
          </a:prstGeom>
        </p:spPr>
        <p:txBody>
          <a:bodyPr vert="horz" lIns="91440" tIns="45720" rIns="91440" bIns="45720" rtlCol="0" anchor="ctr">
            <a:normAutofit/>
          </a:bodyPr>
          <a:lstStyle/>
          <a:p>
            <a:pPr algn="r"/>
            <a:r>
              <a:rPr lang="en-US" b="1" u="sng" kern="1200" cap="all" spc="200" baseline="0" dirty="0">
                <a:solidFill>
                  <a:schemeClr val="tx1">
                    <a:lumMod val="95000"/>
                    <a:lumOff val="5000"/>
                  </a:schemeClr>
                </a:solidFill>
                <a:latin typeface="+mj-lt"/>
                <a:ea typeface="+mj-ea"/>
                <a:cs typeface="+mj-cs"/>
              </a:rPr>
              <a:t>Thank You</a:t>
            </a:r>
          </a:p>
        </p:txBody>
      </p:sp>
      <p:cxnSp>
        <p:nvCxnSpPr>
          <p:cNvPr id="25" name="Straight Connector 24">
            <a:extLst>
              <a:ext uri="{FF2B5EF4-FFF2-40B4-BE49-F238E27FC236}">
                <a16:creationId xmlns:a16="http://schemas.microsoft.com/office/drawing/2014/main" id="{354C29FE-6D99-4083-90D8-9683EA5D4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A cup of coffee and cookies on a plate">
            <a:extLst>
              <a:ext uri="{FF2B5EF4-FFF2-40B4-BE49-F238E27FC236}">
                <a16:creationId xmlns:a16="http://schemas.microsoft.com/office/drawing/2014/main" id="{A364C4F8-D8A0-8F86-A3BD-16162ADEE37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0"/>
            <a:ext cx="12191980" cy="4525314"/>
          </a:xfrm>
          <a:prstGeom prst="rect">
            <a:avLst/>
          </a:prstGeom>
        </p:spPr>
      </p:pic>
    </p:spTree>
    <p:extLst>
      <p:ext uri="{BB962C8B-B14F-4D97-AF65-F5344CB8AC3E}">
        <p14:creationId xmlns:p14="http://schemas.microsoft.com/office/powerpoint/2010/main" val="215704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F6F939FF-38E5-43C1-9562-6E33A2F50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5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148A00E-633D-4DE1-A032-9D62FA291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B91C57-2090-466E-B05A-DA282135678E}"/>
              </a:ext>
            </a:extLst>
          </p:cNvPr>
          <p:cNvSpPr>
            <a:spLocks noGrp="1"/>
          </p:cNvSpPr>
          <p:nvPr>
            <p:ph type="title"/>
          </p:nvPr>
        </p:nvSpPr>
        <p:spPr>
          <a:xfrm>
            <a:off x="1024128" y="4971088"/>
            <a:ext cx="9720072" cy="1499616"/>
          </a:xfrm>
          <a:prstGeom prst="rect">
            <a:avLst/>
          </a:prstGeom>
        </p:spPr>
        <p:txBody>
          <a:bodyPr vert="horz" lIns="91440" tIns="45720" rIns="91440" bIns="45720" rtlCol="0">
            <a:normAutofit/>
          </a:bodyPr>
          <a:lstStyle/>
          <a:p>
            <a:r>
              <a:rPr lang="en-US" b="1" u="sng" dirty="0">
                <a:solidFill>
                  <a:srgbClr val="FFFFFF"/>
                </a:solidFill>
              </a:rPr>
              <a:t>Approach</a:t>
            </a:r>
          </a:p>
        </p:txBody>
      </p:sp>
      <p:cxnSp>
        <p:nvCxnSpPr>
          <p:cNvPr id="61" name="Straight Connector 60">
            <a:extLst>
              <a:ext uri="{FF2B5EF4-FFF2-40B4-BE49-F238E27FC236}">
                <a16:creationId xmlns:a16="http://schemas.microsoft.com/office/drawing/2014/main" id="{1F7502AC-B5F2-447A-8886-7B0FA9DBA7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42273"/>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descr="Icon Bullets">
            <a:extLst>
              <a:ext uri="{FF2B5EF4-FFF2-40B4-BE49-F238E27FC236}">
                <a16:creationId xmlns:a16="http://schemas.microsoft.com/office/drawing/2014/main" id="{ACE5AD74-04D5-49BC-88CF-B67398F8B46C}"/>
              </a:ext>
            </a:extLst>
          </p:cNvPr>
          <p:cNvGraphicFramePr>
            <a:graphicFrameLocks noGrp="1"/>
          </p:cNvGraphicFramePr>
          <p:nvPr>
            <p:ph idx="1"/>
            <p:extLst>
              <p:ext uri="{D42A27DB-BD31-4B8C-83A1-F6EECF244321}">
                <p14:modId xmlns:p14="http://schemas.microsoft.com/office/powerpoint/2010/main" val="3911216130"/>
              </p:ext>
            </p:extLst>
          </p:nvPr>
        </p:nvGraphicFramePr>
        <p:xfrm>
          <a:off x="642938" y="642938"/>
          <a:ext cx="10896600" cy="335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2586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EAA8D-9FA6-44DF-B373-F9F0E09DC750}"/>
              </a:ext>
            </a:extLst>
          </p:cNvPr>
          <p:cNvSpPr>
            <a:spLocks noGrp="1"/>
          </p:cNvSpPr>
          <p:nvPr>
            <p:ph type="title"/>
          </p:nvPr>
        </p:nvSpPr>
        <p:spPr>
          <a:xfrm>
            <a:off x="310039" y="640080"/>
            <a:ext cx="3429855" cy="5613236"/>
          </a:xfrm>
        </p:spPr>
        <p:txBody>
          <a:bodyPr anchor="ctr">
            <a:normAutofit/>
          </a:bodyPr>
          <a:lstStyle/>
          <a:p>
            <a:r>
              <a:rPr lang="en-US" b="1" u="sng">
                <a:solidFill>
                  <a:srgbClr val="FFFFFF"/>
                </a:solidFill>
              </a:rPr>
              <a:t>Walmart Coffee Listings Dataset</a:t>
            </a:r>
          </a:p>
        </p:txBody>
      </p:sp>
      <p:sp>
        <p:nvSpPr>
          <p:cNvPr id="17" name="Content Placeholder 16">
            <a:extLst>
              <a:ext uri="{FF2B5EF4-FFF2-40B4-BE49-F238E27FC236}">
                <a16:creationId xmlns:a16="http://schemas.microsoft.com/office/drawing/2014/main" id="{F18DF99C-E5B5-1D3C-788E-BAF1DA5F3BDB}"/>
              </a:ext>
            </a:extLst>
          </p:cNvPr>
          <p:cNvSpPr>
            <a:spLocks noGrp="1"/>
          </p:cNvSpPr>
          <p:nvPr>
            <p:ph idx="1"/>
          </p:nvPr>
        </p:nvSpPr>
        <p:spPr>
          <a:xfrm>
            <a:off x="4699818" y="640080"/>
            <a:ext cx="7172138" cy="3745107"/>
          </a:xfrm>
        </p:spPr>
        <p:txBody>
          <a:bodyPr>
            <a:normAutofit/>
          </a:bodyPr>
          <a:lstStyle/>
          <a:p>
            <a:endParaRPr lang="en-US"/>
          </a:p>
        </p:txBody>
      </p:sp>
      <p:pic>
        <p:nvPicPr>
          <p:cNvPr id="7" name="Content Placeholder 6">
            <a:extLst>
              <a:ext uri="{FF2B5EF4-FFF2-40B4-BE49-F238E27FC236}">
                <a16:creationId xmlns:a16="http://schemas.microsoft.com/office/drawing/2014/main" id="{B0F1A9E8-B4F4-C8F9-80D9-8B3DB213443F}"/>
              </a:ext>
            </a:extLst>
          </p:cNvPr>
          <p:cNvPicPr>
            <a:picLocks noChangeAspect="1"/>
          </p:cNvPicPr>
          <p:nvPr/>
        </p:nvPicPr>
        <p:blipFill>
          <a:blip r:embed="rId3"/>
          <a:stretch>
            <a:fillRect/>
          </a:stretch>
        </p:blipFill>
        <p:spPr>
          <a:xfrm>
            <a:off x="4699819" y="640080"/>
            <a:ext cx="7182142" cy="5598981"/>
          </a:xfrm>
          <a:prstGeom prst="rect">
            <a:avLst/>
          </a:prstGeom>
        </p:spPr>
      </p:pic>
    </p:spTree>
    <p:extLst>
      <p:ext uri="{BB962C8B-B14F-4D97-AF65-F5344CB8AC3E}">
        <p14:creationId xmlns:p14="http://schemas.microsoft.com/office/powerpoint/2010/main" val="335720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6493-85BF-C3A8-E8AE-C036753AA964}"/>
              </a:ext>
            </a:extLst>
          </p:cNvPr>
          <p:cNvSpPr>
            <a:spLocks noGrp="1"/>
          </p:cNvSpPr>
          <p:nvPr>
            <p:ph type="title"/>
          </p:nvPr>
        </p:nvSpPr>
        <p:spPr>
          <a:xfrm>
            <a:off x="1024128" y="585216"/>
            <a:ext cx="6066818" cy="1499616"/>
          </a:xfrm>
        </p:spPr>
        <p:txBody>
          <a:bodyPr>
            <a:normAutofit/>
          </a:bodyPr>
          <a:lstStyle/>
          <a:p>
            <a:r>
              <a:rPr lang="en-US" sz="4000" b="1" u="sng" dirty="0"/>
              <a:t>Best Coffees with highest ratings</a:t>
            </a:r>
          </a:p>
        </p:txBody>
      </p:sp>
      <p:pic>
        <p:nvPicPr>
          <p:cNvPr id="6" name="Picture 4" descr="Cups of coffee">
            <a:extLst>
              <a:ext uri="{FF2B5EF4-FFF2-40B4-BE49-F238E27FC236}">
                <a16:creationId xmlns:a16="http://schemas.microsoft.com/office/drawing/2014/main" id="{62176731-E9E3-3432-FD45-41CDA2595254}"/>
              </a:ext>
            </a:extLst>
          </p:cNvPr>
          <p:cNvPicPr>
            <a:picLocks noChangeAspect="1"/>
          </p:cNvPicPr>
          <p:nvPr/>
        </p:nvPicPr>
        <p:blipFill rotWithShape="1">
          <a:blip r:embed="rId2"/>
          <a:srcRect l="22862" r="31978" b="-1"/>
          <a:stretch/>
        </p:blipFill>
        <p:spPr>
          <a:xfrm>
            <a:off x="7552266" y="10"/>
            <a:ext cx="4639733" cy="6857990"/>
          </a:xfrm>
          <a:prstGeom prst="rect">
            <a:avLst/>
          </a:prstGeom>
        </p:spPr>
      </p:pic>
      <p:pic>
        <p:nvPicPr>
          <p:cNvPr id="7" name="Content Placeholder 4">
            <a:extLst>
              <a:ext uri="{FF2B5EF4-FFF2-40B4-BE49-F238E27FC236}">
                <a16:creationId xmlns:a16="http://schemas.microsoft.com/office/drawing/2014/main" id="{9CEEBFF2-5D34-0C00-7352-42C239E8F003}"/>
              </a:ext>
            </a:extLst>
          </p:cNvPr>
          <p:cNvPicPr>
            <a:picLocks noGrp="1" noChangeAspect="1"/>
          </p:cNvPicPr>
          <p:nvPr>
            <p:ph idx="1"/>
          </p:nvPr>
        </p:nvPicPr>
        <p:blipFill>
          <a:blip r:embed="rId3"/>
          <a:stretch>
            <a:fillRect/>
          </a:stretch>
        </p:blipFill>
        <p:spPr>
          <a:xfrm>
            <a:off x="1023938" y="2084832"/>
            <a:ext cx="6067425" cy="4547461"/>
          </a:xfrm>
        </p:spPr>
      </p:pic>
    </p:spTree>
    <p:extLst>
      <p:ext uri="{BB962C8B-B14F-4D97-AF65-F5344CB8AC3E}">
        <p14:creationId xmlns:p14="http://schemas.microsoft.com/office/powerpoint/2010/main" val="176365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292B46-7D90-767C-ADB3-83E0ECA8D84C}"/>
              </a:ext>
            </a:extLst>
          </p:cNvPr>
          <p:cNvSpPr>
            <a:spLocks noGrp="1"/>
          </p:cNvSpPr>
          <p:nvPr>
            <p:ph type="title"/>
          </p:nvPr>
        </p:nvSpPr>
        <p:spPr/>
        <p:txBody>
          <a:bodyPr>
            <a:normAutofit/>
          </a:bodyPr>
          <a:lstStyle/>
          <a:p>
            <a:r>
              <a:rPr lang="en-US" sz="4000" b="1" u="sng"/>
              <a:t>Coffees with the highest ratings</a:t>
            </a:r>
            <a:endParaRPr lang="en-US" sz="4000" b="1" u="sng" dirty="0"/>
          </a:p>
        </p:txBody>
      </p:sp>
      <p:pic>
        <p:nvPicPr>
          <p:cNvPr id="18" name="Content Placeholder 17">
            <a:extLst>
              <a:ext uri="{FF2B5EF4-FFF2-40B4-BE49-F238E27FC236}">
                <a16:creationId xmlns:a16="http://schemas.microsoft.com/office/drawing/2014/main" id="{1F22E45B-51CE-5EB7-34EC-10571188EA5A}"/>
              </a:ext>
            </a:extLst>
          </p:cNvPr>
          <p:cNvPicPr>
            <a:picLocks noGrp="1" noChangeAspect="1"/>
          </p:cNvPicPr>
          <p:nvPr>
            <p:ph sz="half" idx="1"/>
          </p:nvPr>
        </p:nvPicPr>
        <p:blipFill>
          <a:blip r:embed="rId2"/>
          <a:stretch>
            <a:fillRect/>
          </a:stretch>
        </p:blipFill>
        <p:spPr>
          <a:xfrm>
            <a:off x="6658849" y="2633551"/>
            <a:ext cx="4754880" cy="2650967"/>
          </a:xfrm>
        </p:spPr>
      </p:pic>
      <p:pic>
        <p:nvPicPr>
          <p:cNvPr id="24" name="Content Placeholder 23" descr="A cup of coffee">
            <a:extLst>
              <a:ext uri="{FF2B5EF4-FFF2-40B4-BE49-F238E27FC236}">
                <a16:creationId xmlns:a16="http://schemas.microsoft.com/office/drawing/2014/main" id="{56983EAC-C55A-842F-CA4B-D02A2F018C54}"/>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633095" y="2084832"/>
            <a:ext cx="4754562" cy="4187952"/>
          </a:xfrm>
        </p:spPr>
      </p:pic>
    </p:spTree>
    <p:extLst>
      <p:ext uri="{BB962C8B-B14F-4D97-AF65-F5344CB8AC3E}">
        <p14:creationId xmlns:p14="http://schemas.microsoft.com/office/powerpoint/2010/main" val="118871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31B5-6E84-1206-16A3-F93B64534129}"/>
              </a:ext>
            </a:extLst>
          </p:cNvPr>
          <p:cNvSpPr>
            <a:spLocks noGrp="1"/>
          </p:cNvSpPr>
          <p:nvPr>
            <p:ph type="title"/>
          </p:nvPr>
        </p:nvSpPr>
        <p:spPr>
          <a:xfrm>
            <a:off x="1024128" y="585216"/>
            <a:ext cx="6066818" cy="1499616"/>
          </a:xfrm>
        </p:spPr>
        <p:txBody>
          <a:bodyPr>
            <a:normAutofit/>
          </a:bodyPr>
          <a:lstStyle/>
          <a:p>
            <a:r>
              <a:rPr lang="en-US" b="1" u="sng" dirty="0"/>
              <a:t>Coffee with lowest ratings</a:t>
            </a:r>
          </a:p>
        </p:txBody>
      </p:sp>
      <p:pic>
        <p:nvPicPr>
          <p:cNvPr id="6" name="Content Placeholder 5">
            <a:extLst>
              <a:ext uri="{FF2B5EF4-FFF2-40B4-BE49-F238E27FC236}">
                <a16:creationId xmlns:a16="http://schemas.microsoft.com/office/drawing/2014/main" id="{B1B0D0D3-FD41-2AB6-B8A5-18651F266906}"/>
              </a:ext>
            </a:extLst>
          </p:cNvPr>
          <p:cNvPicPr>
            <a:picLocks noGrp="1" noChangeAspect="1"/>
          </p:cNvPicPr>
          <p:nvPr>
            <p:ph idx="1"/>
          </p:nvPr>
        </p:nvPicPr>
        <p:blipFill>
          <a:blip r:embed="rId2"/>
          <a:stretch>
            <a:fillRect/>
          </a:stretch>
        </p:blipFill>
        <p:spPr>
          <a:xfrm>
            <a:off x="671332" y="2407534"/>
            <a:ext cx="5960962" cy="3437681"/>
          </a:xfrm>
        </p:spPr>
      </p:pic>
      <p:pic>
        <p:nvPicPr>
          <p:cNvPr id="5" name="Picture 4" descr="Espresso shot pouring into cup">
            <a:extLst>
              <a:ext uri="{FF2B5EF4-FFF2-40B4-BE49-F238E27FC236}">
                <a16:creationId xmlns:a16="http://schemas.microsoft.com/office/drawing/2014/main" id="{DBD01106-4434-78BD-4E1C-D016B7698024}"/>
              </a:ext>
            </a:extLst>
          </p:cNvPr>
          <p:cNvPicPr>
            <a:picLocks noChangeAspect="1"/>
          </p:cNvPicPr>
          <p:nvPr/>
        </p:nvPicPr>
        <p:blipFill rotWithShape="1">
          <a:blip r:embed="rId3"/>
          <a:srcRect l="20913" r="33927" b="-1"/>
          <a:stretch/>
        </p:blipFill>
        <p:spPr>
          <a:xfrm>
            <a:off x="7552266" y="10"/>
            <a:ext cx="4639733" cy="6857990"/>
          </a:xfrm>
          <a:prstGeom prst="rect">
            <a:avLst/>
          </a:prstGeom>
        </p:spPr>
      </p:pic>
    </p:spTree>
    <p:extLst>
      <p:ext uri="{BB962C8B-B14F-4D97-AF65-F5344CB8AC3E}">
        <p14:creationId xmlns:p14="http://schemas.microsoft.com/office/powerpoint/2010/main" val="258823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36FC8-F4FF-8B42-1145-076340737B50}"/>
              </a:ext>
            </a:extLst>
          </p:cNvPr>
          <p:cNvSpPr>
            <a:spLocks noGrp="1"/>
          </p:cNvSpPr>
          <p:nvPr>
            <p:ph type="title"/>
          </p:nvPr>
        </p:nvSpPr>
        <p:spPr/>
        <p:txBody>
          <a:bodyPr/>
          <a:lstStyle/>
          <a:p>
            <a:r>
              <a:rPr lang="en-US" u="sng" dirty="0"/>
              <a:t>Coffee ratings and coffee ratings count</a:t>
            </a:r>
          </a:p>
        </p:txBody>
      </p:sp>
      <p:sp>
        <p:nvSpPr>
          <p:cNvPr id="6" name="Content Placeholder 5">
            <a:extLst>
              <a:ext uri="{FF2B5EF4-FFF2-40B4-BE49-F238E27FC236}">
                <a16:creationId xmlns:a16="http://schemas.microsoft.com/office/drawing/2014/main" id="{7BD34592-CF4A-8E9C-34B3-CEF21CFED314}"/>
              </a:ext>
            </a:extLst>
          </p:cNvPr>
          <p:cNvSpPr>
            <a:spLocks noGrp="1"/>
          </p:cNvSpPr>
          <p:nvPr>
            <p:ph sz="half" idx="2"/>
          </p:nvPr>
        </p:nvSpPr>
        <p:spPr>
          <a:xfrm>
            <a:off x="6593711" y="3526380"/>
            <a:ext cx="4754880" cy="4023360"/>
          </a:xfrm>
        </p:spPr>
        <p:txBody>
          <a:bodyPr/>
          <a:lstStyle/>
          <a:p>
            <a:pP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coffee ratings between 4.5-5 had the highest number of coffee ratings.</a:t>
            </a:r>
          </a:p>
          <a:p>
            <a:pP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Coffee ratings between 3-3.5 has the lowest number of coffee ratings.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Content Placeholder 6" descr="Chart, histogram&#10;&#10;Description automatically generated">
            <a:extLst>
              <a:ext uri="{FF2B5EF4-FFF2-40B4-BE49-F238E27FC236}">
                <a16:creationId xmlns:a16="http://schemas.microsoft.com/office/drawing/2014/main" id="{0C0F7BF1-57B6-EA24-BBC4-119E4321B23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23938" y="2411358"/>
            <a:ext cx="4754562" cy="3772008"/>
          </a:xfrm>
          <a:prstGeom prst="rect">
            <a:avLst/>
          </a:prstGeom>
          <a:noFill/>
          <a:ln>
            <a:noFill/>
          </a:ln>
        </p:spPr>
      </p:pic>
    </p:spTree>
    <p:extLst>
      <p:ext uri="{BB962C8B-B14F-4D97-AF65-F5344CB8AC3E}">
        <p14:creationId xmlns:p14="http://schemas.microsoft.com/office/powerpoint/2010/main" val="2448244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BB0A97-9A4F-7CD6-6BEB-EE7FD9E6668D}"/>
              </a:ext>
            </a:extLst>
          </p:cNvPr>
          <p:cNvSpPr>
            <a:spLocks noGrp="1"/>
          </p:cNvSpPr>
          <p:nvPr>
            <p:ph type="title"/>
          </p:nvPr>
        </p:nvSpPr>
        <p:spPr/>
        <p:txBody>
          <a:bodyPr/>
          <a:lstStyle/>
          <a:p>
            <a:r>
              <a:rPr lang="en-US" u="sng" dirty="0"/>
              <a:t>Coffee ratings and count of coffee products</a:t>
            </a:r>
          </a:p>
        </p:txBody>
      </p:sp>
      <p:sp>
        <p:nvSpPr>
          <p:cNvPr id="5" name="Content Placeholder 4">
            <a:extLst>
              <a:ext uri="{FF2B5EF4-FFF2-40B4-BE49-F238E27FC236}">
                <a16:creationId xmlns:a16="http://schemas.microsoft.com/office/drawing/2014/main" id="{9BE2ACB2-A6F3-5B73-728B-B2F1A090E577}"/>
              </a:ext>
            </a:extLst>
          </p:cNvPr>
          <p:cNvSpPr>
            <a:spLocks noGrp="1"/>
          </p:cNvSpPr>
          <p:nvPr>
            <p:ph sz="half" idx="1"/>
          </p:nvPr>
        </p:nvSpPr>
        <p:spPr>
          <a:xfrm>
            <a:off x="1024128" y="3512634"/>
            <a:ext cx="4754880" cy="4023360"/>
          </a:xfrm>
        </p:spPr>
        <p:txBody>
          <a:bodyPr/>
          <a:lstStyle/>
          <a:p>
            <a:pP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coffee ratings between 4,50-4.75 had the highest number of coffee products. </a:t>
            </a:r>
          </a:p>
          <a:p>
            <a:pP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coffee ratings between 3-3.50 had the least number of coffee products.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Content Placeholder 6" descr="Chart, histogram&#10;&#10;Description automatically generated">
            <a:extLst>
              <a:ext uri="{FF2B5EF4-FFF2-40B4-BE49-F238E27FC236}">
                <a16:creationId xmlns:a16="http://schemas.microsoft.com/office/drawing/2014/main" id="{9D3C378E-0851-D67F-86B1-97B7D3B30C0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989638" y="2411358"/>
            <a:ext cx="4754562" cy="3772008"/>
          </a:xfrm>
          <a:prstGeom prst="rect">
            <a:avLst/>
          </a:prstGeom>
          <a:noFill/>
          <a:ln>
            <a:noFill/>
          </a:ln>
        </p:spPr>
      </p:pic>
    </p:spTree>
    <p:extLst>
      <p:ext uri="{BB962C8B-B14F-4D97-AF65-F5344CB8AC3E}">
        <p14:creationId xmlns:p14="http://schemas.microsoft.com/office/powerpoint/2010/main" val="3167766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A87EA5-E5AB-DAC6-20D3-172D1A671F9E}"/>
              </a:ext>
            </a:extLst>
          </p:cNvPr>
          <p:cNvSpPr>
            <a:spLocks noGrp="1"/>
          </p:cNvSpPr>
          <p:nvPr>
            <p:ph type="title"/>
          </p:nvPr>
        </p:nvSpPr>
        <p:spPr/>
        <p:txBody>
          <a:bodyPr/>
          <a:lstStyle/>
          <a:p>
            <a:r>
              <a:rPr lang="en-US" u="sng" dirty="0"/>
              <a:t>Coffee Weight formatted to grams vs price</a:t>
            </a:r>
          </a:p>
        </p:txBody>
      </p:sp>
      <p:sp>
        <p:nvSpPr>
          <p:cNvPr id="6" name="Content Placeholder 5">
            <a:extLst>
              <a:ext uri="{FF2B5EF4-FFF2-40B4-BE49-F238E27FC236}">
                <a16:creationId xmlns:a16="http://schemas.microsoft.com/office/drawing/2014/main" id="{B506F74C-CF0C-D88B-0E94-ADEA0AD0FF5C}"/>
              </a:ext>
            </a:extLst>
          </p:cNvPr>
          <p:cNvSpPr>
            <a:spLocks noGrp="1"/>
          </p:cNvSpPr>
          <p:nvPr>
            <p:ph sz="half" idx="2"/>
          </p:nvPr>
        </p:nvSpPr>
        <p:spPr>
          <a:xfrm>
            <a:off x="5989320" y="2384559"/>
            <a:ext cx="4754880" cy="4023360"/>
          </a:xfrm>
        </p:spPr>
        <p:txBody>
          <a:bodyPr>
            <a:normAutofit fontScale="92500" lnSpcReduction="10000"/>
          </a:bodyPr>
          <a:lstStyle/>
          <a:p>
            <a:pPr marR="0">
              <a:lnSpc>
                <a:spcPct val="107000"/>
              </a:lnSpc>
              <a:spcBef>
                <a:spcPts val="0"/>
              </a:spcBef>
              <a:spcAft>
                <a:spcPts val="800"/>
              </a:spcAft>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weight formatted to grams coffees with the highest numbers of coffee product prices are between 0-100.</a:t>
            </a:r>
          </a:p>
          <a:p>
            <a:pPr marR="0">
              <a:lnSpc>
                <a:spcPct val="107000"/>
              </a:lnSpc>
              <a:spcBef>
                <a:spcPts val="0"/>
              </a:spcBef>
              <a:spcAft>
                <a:spcPts val="800"/>
              </a:spcAft>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The second weight formatted to grams coffees with the second highest number of coffee product prices are approximately 1,500. </a:t>
            </a:r>
          </a:p>
          <a:p>
            <a:pPr marR="0">
              <a:lnSpc>
                <a:spcPct val="107000"/>
              </a:lnSpc>
              <a:spcBef>
                <a:spcPts val="0"/>
              </a:spcBef>
              <a:spcAft>
                <a:spcPts val="800"/>
              </a:spcAft>
              <a:buFont typeface="Arial" panose="020B0604020202020204" pitchFamily="34" charset="0"/>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weight formatted to grams coffees with the lowest number of coffee product prices is approximately below 1,000.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Content Placeholder 6">
            <a:extLst>
              <a:ext uri="{FF2B5EF4-FFF2-40B4-BE49-F238E27FC236}">
                <a16:creationId xmlns:a16="http://schemas.microsoft.com/office/drawing/2014/main" id="{0D83E6A1-5CF8-A332-6D8F-96857C60328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23938" y="2384559"/>
            <a:ext cx="4754562" cy="3825606"/>
          </a:xfrm>
          <a:prstGeom prst="rect">
            <a:avLst/>
          </a:prstGeom>
          <a:noFill/>
          <a:ln>
            <a:noFill/>
          </a:ln>
        </p:spPr>
      </p:pic>
    </p:spTree>
    <p:extLst>
      <p:ext uri="{BB962C8B-B14F-4D97-AF65-F5344CB8AC3E}">
        <p14:creationId xmlns:p14="http://schemas.microsoft.com/office/powerpoint/2010/main" val="29678976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231547-F69E-41A9-93A9-B70B5E3064F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A7C301-87CC-4EB1-AF40-15075522FC58}">
  <ds:schemaRefs>
    <ds:schemaRef ds:uri="http://schemas.microsoft.com/sharepoint/v3/contenttype/forms"/>
  </ds:schemaRefs>
</ds:datastoreItem>
</file>

<file path=customXml/itemProps3.xml><?xml version="1.0" encoding="utf-8"?>
<ds:datastoreItem xmlns:ds="http://schemas.openxmlformats.org/officeDocument/2006/customXml" ds:itemID="{6EA402E5-52EF-430B-8CCB-B4AAA8C467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Retail design</Template>
  <TotalTime>90</TotalTime>
  <Words>362</Words>
  <Application>Microsoft Office PowerPoint</Application>
  <PresentationFormat>Widescreen</PresentationFormat>
  <Paragraphs>46</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Times New Roman</vt:lpstr>
      <vt:lpstr>Tw Cen MT</vt:lpstr>
      <vt:lpstr>Tw Cen MT Condensed</vt:lpstr>
      <vt:lpstr>Wingdings 3</vt:lpstr>
      <vt:lpstr>Integral</vt:lpstr>
      <vt:lpstr>PowerPoint Presentation</vt:lpstr>
      <vt:lpstr>Approach</vt:lpstr>
      <vt:lpstr>Walmart Coffee Listings Dataset</vt:lpstr>
      <vt:lpstr>Best Coffees with highest ratings</vt:lpstr>
      <vt:lpstr>Coffees with the highest ratings</vt:lpstr>
      <vt:lpstr>Coffee with lowest ratings</vt:lpstr>
      <vt:lpstr>Coffee ratings and coffee ratings count</vt:lpstr>
      <vt:lpstr>Coffee ratings and count of coffee products</vt:lpstr>
      <vt:lpstr>Coffee Weight formatted to grams vs price</vt:lpstr>
      <vt:lpstr>Coffee rating and Price</vt:lpstr>
      <vt:lpstr>Coffee ratings and reviews</vt:lpstr>
      <vt:lpstr>Key to Success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lachandra ash</dc:creator>
  <cp:lastModifiedBy>lachandra ash</cp:lastModifiedBy>
  <cp:revision>3</cp:revision>
  <dcterms:created xsi:type="dcterms:W3CDTF">2022-11-18T05:49:08Z</dcterms:created>
  <dcterms:modified xsi:type="dcterms:W3CDTF">2022-11-18T07:19:42Z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